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6.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8.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9.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0.jpe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2.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4.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1.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17.jpeg"/><Relationship Id="rId2" Type="http://schemas.openxmlformats.org/officeDocument/2006/relationships/image" Target="../media/image20.jpe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2.jpe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3.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1905" y="2433742"/>
            <a:ext cx="12192318" cy="2060360"/>
          </a:xfrm>
          <a:prstGeom prst="rect">
            <a:avLst/>
          </a:prstGeom>
          <a:solidFill>
            <a:srgbClr val="9BBB59"/>
          </a:solidFill>
          <a:ln w="25400">
            <a:noFill/>
          </a:ln>
        </p:spPr>
        <p:txBody>
          <a:bodyPr lIns="91412" tIns="45706" rIns="91412" bIns="45706"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6523" y="2276595"/>
            <a:ext cx="2638150" cy="2320683"/>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2239" y="2289294"/>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494" y="2284532"/>
            <a:ext cx="2650849" cy="2320683"/>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909" y="2297231"/>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2081"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926"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11" name="组合 4110"/>
          <p:cNvGrpSpPr/>
          <p:nvPr/>
        </p:nvGrpSpPr>
        <p:grpSpPr>
          <a:xfrm>
            <a:off x="10136402" y="6256042"/>
            <a:ext cx="1934960" cy="473026"/>
            <a:chOff x="0" y="11117"/>
            <a:chExt cx="1936145" cy="473279"/>
          </a:xfrm>
        </p:grpSpPr>
        <p:sp>
          <p:nvSpPr>
            <p:cNvPr id="4112" name="Text Box 62"/>
            <p:cNvSpPr/>
            <p:nvPr/>
          </p:nvSpPr>
          <p:spPr>
            <a:xfrm>
              <a:off x="424742" y="78480"/>
              <a:ext cx="1511403" cy="352613"/>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
        <p:nvSpPr>
          <p:cNvPr id="2" name="矩形 12"/>
          <p:cNvSpPr/>
          <p:nvPr/>
        </p:nvSpPr>
        <p:spPr>
          <a:xfrm>
            <a:off x="6168382" y="3026452"/>
            <a:ext cx="4057227" cy="1182247"/>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p:cTn id="7" dur="500" fill="hold"/>
                                        <p:tgtEl>
                                          <p:spTgt spid="4111"/>
                                        </p:tgtEl>
                                        <p:attrNameLst>
                                          <p:attrName>ppt_x</p:attrName>
                                        </p:attrNameLst>
                                      </p:cBhvr>
                                      <p:tavLst>
                                        <p:tav tm="0">
                                          <p:val>
                                            <p:strVal val="#ppt_x"/>
                                          </p:val>
                                        </p:tav>
                                        <p:tav tm="100000">
                                          <p:val>
                                            <p:strVal val="#ppt_x"/>
                                          </p:val>
                                        </p:tav>
                                      </p:tavLst>
                                    </p:anim>
                                    <p:anim calcmode="lin" valueType="num">
                                      <p:cBhvr>
                                        <p:cTn id="8" dur="500" fill="hold"/>
                                        <p:tgtEl>
                                          <p:spTgt spid="4111"/>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300" fill="hold"/>
                                        <p:tgtEl>
                                          <p:spTgt spid="4111"/>
                                        </p:tgtEl>
                                        <p:attrNameLst>
                                          <p:attrName>r</p:attrName>
                                        </p:attrNameLst>
                                      </p:cBhvr>
                                    </p:animRot>
                                  </p:childTnLst>
                                </p:cTn>
                              </p:par>
                            </p:childTnLst>
                          </p:cTn>
                        </p:par>
                        <p:par>
                          <p:cTn id="11" fill="hold">
                            <p:stCondLst>
                              <p:cond delay="5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48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4853" name="TextBox 12"/>
          <p:cNvSpPr/>
          <p:nvPr/>
        </p:nvSpPr>
        <p:spPr>
          <a:xfrm>
            <a:off x="2340610" y="638175"/>
            <a:ext cx="4807585" cy="365760"/>
          </a:xfrm>
          <a:prstGeom prst="rect">
            <a:avLst/>
          </a:prstGeom>
          <a:noFill/>
          <a:ln w="9525">
            <a:noFill/>
          </a:ln>
        </p:spPr>
        <p:txBody>
          <a:bodyPr wrap="square" lIns="0">
            <a:spAutoFit/>
          </a:bodyPr>
          <a:p>
            <a:pPr lvl="0">
              <a:lnSpc>
                <a:spcPct val="100000"/>
              </a:lnSpc>
            </a:pPr>
            <a:r>
              <a:rPr lang="zh-CN" altLang="en-US" b="1" dirty="0">
                <a:solidFill>
                  <a:srgbClr val="9BBB59"/>
                </a:solidFill>
                <a:latin typeface="宋体" panose="02010600030101010101" pitchFamily="2" charset="-122"/>
                <a:ea typeface="宋体" panose="02010600030101010101" pitchFamily="2" charset="-122"/>
                <a:cs typeface="+mn-ea"/>
                <a:sym typeface="微软雅黑" panose="020B0503020204020204" charset="-122"/>
              </a:rPr>
              <a:t>二、我国的网络成瘾诊断标准</a:t>
            </a:r>
            <a:endParaRPr lang="zh-CN" altLang="en-US" dirty="0">
              <a:latin typeface="宋体" panose="02010600030101010101" pitchFamily="2" charset="-122"/>
              <a:ea typeface="宋体" panose="02010600030101010101" pitchFamily="2" charset="-122"/>
            </a:endParaRPr>
          </a:p>
        </p:txBody>
      </p:sp>
      <p:sp>
        <p:nvSpPr>
          <p:cNvPr id="348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4862" name="Text Box 44"/>
          <p:cNvSpPr/>
          <p:nvPr/>
        </p:nvSpPr>
        <p:spPr>
          <a:xfrm>
            <a:off x="2423795" y="1284605"/>
            <a:ext cx="9037955" cy="825500"/>
          </a:xfrm>
          <a:prstGeom prst="rect">
            <a:avLst/>
          </a:prstGeom>
          <a:noFill/>
          <a:ln w="9525">
            <a:noFill/>
          </a:ln>
        </p:spPr>
        <p:txBody>
          <a:bodyPr wrap="square">
            <a:spAutoFit/>
          </a:bodyPr>
          <a:p>
            <a:pPr lvl="0" indent="457200" algn="just">
              <a:lnSpc>
                <a:spcPct val="10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2008年11月8日，北京军区总医院制订的《网络成瘾临床诊断标准》通过专家论证。</a:t>
            </a:r>
            <a:endPar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endParaRPr>
          </a:p>
          <a:p>
            <a:pPr lvl="0" indent="457200" algn="just">
              <a:lnSpc>
                <a:spcPct val="100000"/>
              </a:lnSpc>
            </a:pPr>
            <a:r>
              <a:rPr lang="zh-CN" altLang="en-US" sz="1600" dirty="0">
                <a:solidFill>
                  <a:srgbClr val="000000"/>
                </a:solidFill>
                <a:latin typeface="Calibri" panose="020F0502020204030204" charset="0"/>
                <a:ea typeface="宋体" panose="02010600030101010101" pitchFamily="2" charset="-122"/>
                <a:sym typeface="宋体" panose="02010600030101010101" pitchFamily="2" charset="-122"/>
              </a:rPr>
              <a:t>症状标准：长期反复使用网络，使用网络的目的不是为了学习和工作或不利于自己的学习和工作，符合如下症状：</a:t>
            </a:r>
            <a:endParaRPr lang="zh-CN" altLang="en-US" sz="1600" dirty="0">
              <a:ea typeface="宋体" panose="02010600030101010101" pitchFamily="2" charset="-122"/>
            </a:endParaRPr>
          </a:p>
        </p:txBody>
      </p:sp>
      <p:sp>
        <p:nvSpPr>
          <p:cNvPr id="34863" name="Text Box 44"/>
          <p:cNvSpPr/>
          <p:nvPr/>
        </p:nvSpPr>
        <p:spPr>
          <a:xfrm>
            <a:off x="2422525" y="2110105"/>
            <a:ext cx="9039225" cy="3893820"/>
          </a:xfrm>
          <a:prstGeom prst="rect">
            <a:avLst/>
          </a:prstGeom>
          <a:noFill/>
          <a:ln w="9525">
            <a:noFill/>
          </a:ln>
        </p:spPr>
        <p:txBody>
          <a:bodyPr wrap="square">
            <a:spAutoFit/>
          </a:bodyPr>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1、对网络的使用有强烈的渴望或冲动感。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2、减少或停止上网时会出现周身不适、烦躁、易激惹、注意力不集中、睡眠障碍等戒断反应；上述戒断反应可通过使用其他类似的电子媒介（如电视、掌上游戏机等）来缓解。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3、下述5条内至少符合1条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（1）为达到满足感而不断增加使用网络的时间和投入的程度；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（2）使用网络的开始、结束及持续时间难以控制，经多次努力后均未成功；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（3）固执的使用网络而不顾其明显的危害性后果，即使知道网络使用的危害仍难以停止；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（4）因使用网络而减少或放弃了其他兴趣、娱乐或社交活动；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（5）将使用网络作为一种逃避问题或缓解不良情绪的途径。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严重程度标准：日常生活和社会功能受损（如社交、学习或工作能力方面） </a:t>
            </a:r>
            <a:endParaRPr sz="1600" dirty="0">
              <a:latin typeface="Calibri" panose="020F0502020204030204" charset="0"/>
              <a:ea typeface="宋体" panose="02010600030101010101" pitchFamily="2" charset="-122"/>
              <a:sym typeface="宋体" panose="02010600030101010101" pitchFamily="2" charset="-122"/>
            </a:endParaRPr>
          </a:p>
          <a:p>
            <a:pPr lvl="0" indent="457200">
              <a:lnSpc>
                <a:spcPct val="130000"/>
              </a:lnSpc>
            </a:pPr>
            <a:r>
              <a:rPr sz="1600" dirty="0">
                <a:latin typeface="Calibri" panose="020F0502020204030204" charset="0"/>
                <a:ea typeface="宋体" panose="02010600030101010101" pitchFamily="2" charset="-122"/>
                <a:sym typeface="宋体" panose="02010600030101010101" pitchFamily="2" charset="-122"/>
              </a:rPr>
              <a:t>网络成瘾的病程标准：平均每日连续使用网络时间达到或超过6小时，且符合症状标准已达到或超过3个月。</a:t>
            </a:r>
            <a:endParaRPr sz="1600" dirty="0">
              <a:latin typeface="Calibri" panose="020F0502020204030204" charset="0"/>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862"/>
                                        </p:tgtEl>
                                        <p:attrNameLst>
                                          <p:attrName>style.visibility</p:attrName>
                                        </p:attrNameLst>
                                      </p:cBhvr>
                                      <p:to>
                                        <p:strVal val="visible"/>
                                      </p:to>
                                    </p:set>
                                    <p:animEffect filter="fade">
                                      <p:cBhvr>
                                        <p:cTn id="7" dur="1000"/>
                                        <p:tgtEl>
                                          <p:spTgt spid="34862"/>
                                        </p:tgtEl>
                                      </p:cBhvr>
                                    </p:animEffect>
                                    <p:anim calcmode="lin" valueType="num">
                                      <p:cBhvr>
                                        <p:cTn id="8" dur="1000" fill="hold"/>
                                        <p:tgtEl>
                                          <p:spTgt spid="34862"/>
                                        </p:tgtEl>
                                        <p:attrNameLst>
                                          <p:attrName>ppt_x</p:attrName>
                                        </p:attrNameLst>
                                      </p:cBhvr>
                                      <p:tavLst>
                                        <p:tav tm="0">
                                          <p:val>
                                            <p:strVal val="#ppt_x"/>
                                          </p:val>
                                        </p:tav>
                                        <p:tav tm="100000">
                                          <p:val>
                                            <p:strVal val="#ppt_x"/>
                                          </p:val>
                                        </p:tav>
                                      </p:tavLst>
                                    </p:anim>
                                    <p:anim calcmode="lin" valueType="num">
                                      <p:cBhvr>
                                        <p:cTn id="9" dur="1000" fill="hold"/>
                                        <p:tgtEl>
                                          <p:spTgt spid="348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4863"/>
                                        </p:tgtEl>
                                        <p:attrNameLst>
                                          <p:attrName>style.visibility</p:attrName>
                                        </p:attrNameLst>
                                      </p:cBhvr>
                                      <p:to>
                                        <p:strVal val="visible"/>
                                      </p:to>
                                    </p:set>
                                    <p:animEffect filter="fade">
                                      <p:cBhvr>
                                        <p:cTn id="13" dur="1000"/>
                                        <p:tgtEl>
                                          <p:spTgt spid="34863"/>
                                        </p:tgtEl>
                                      </p:cBhvr>
                                    </p:animEffect>
                                    <p:anim calcmode="lin" valueType="num">
                                      <p:cBhvr>
                                        <p:cTn id="14" dur="1000" fill="hold"/>
                                        <p:tgtEl>
                                          <p:spTgt spid="34863"/>
                                        </p:tgtEl>
                                        <p:attrNameLst>
                                          <p:attrName>ppt_x</p:attrName>
                                        </p:attrNameLst>
                                      </p:cBhvr>
                                      <p:tavLst>
                                        <p:tav tm="0">
                                          <p:val>
                                            <p:strVal val="#ppt_x"/>
                                          </p:val>
                                        </p:tav>
                                        <p:tav tm="100000">
                                          <p:val>
                                            <p:strVal val="#ppt_x"/>
                                          </p:val>
                                        </p:tav>
                                      </p:tavLst>
                                    </p:anim>
                                    <p:anim calcmode="lin" valueType="num">
                                      <p:cBhvr>
                                        <p:cTn id="15" dur="1000" fill="hold"/>
                                        <p:tgtEl>
                                          <p:spTgt spid="348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2" grpId="0" bldLvl="0"/>
      <p:bldP spid="34863"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5874" name="圆角矩形 2"/>
          <p:cNvSpPr/>
          <p:nvPr/>
        </p:nvSpPr>
        <p:spPr>
          <a:xfrm>
            <a:off x="7103110" y="908050"/>
            <a:ext cx="3816350" cy="4176713"/>
          </a:xfrm>
          <a:prstGeom prst="roundRect">
            <a:avLst>
              <a:gd name="adj" fmla="val 5218"/>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5875"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76"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5877" name="组合 35876"/>
          <p:cNvGrpSpPr/>
          <p:nvPr/>
        </p:nvGrpSpPr>
        <p:grpSpPr>
          <a:xfrm>
            <a:off x="1883410" y="512763"/>
            <a:ext cx="539750" cy="539750"/>
            <a:chOff x="0" y="0"/>
            <a:chExt cx="540000" cy="540000"/>
          </a:xfrm>
        </p:grpSpPr>
        <p:sp>
          <p:nvSpPr>
            <p:cNvPr id="3587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587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5880"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网络成瘾的原因</a:t>
            </a:r>
            <a:endParaRPr lang="zh-CN" altLang="en-US" dirty="0">
              <a:ea typeface="宋体" panose="02010600030101010101" pitchFamily="2" charset="-122"/>
            </a:endParaRPr>
          </a:p>
        </p:txBody>
      </p:sp>
      <p:sp>
        <p:nvSpPr>
          <p:cNvPr id="3588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5889" name="Text Box 44"/>
          <p:cNvSpPr/>
          <p:nvPr/>
        </p:nvSpPr>
        <p:spPr>
          <a:xfrm>
            <a:off x="2339023" y="2106613"/>
            <a:ext cx="4614862" cy="2148840"/>
          </a:xfrm>
          <a:prstGeom prst="rect">
            <a:avLst/>
          </a:prstGeom>
          <a:noFill/>
          <a:ln w="9525">
            <a:noFill/>
          </a:ln>
        </p:spPr>
        <p:txBody>
          <a:bodyPr wrap="square">
            <a:spAutoFit/>
          </a:bodyPr>
          <a:p>
            <a:pPr lvl="0" algn="just">
              <a:lnSpc>
                <a:spcPct val="100000"/>
              </a:lnSpc>
            </a:pPr>
            <a:r>
              <a:rPr sz="1500" dirty="0">
                <a:solidFill>
                  <a:schemeClr val="bg1"/>
                </a:solidFill>
                <a:latin typeface="Calibri" panose="020F0502020204030204" charset="0"/>
              </a:rPr>
              <a:t>网络具有的独特魅力吸引着众多的中职学生，成为他们网络成瘾的重要致敏源。对于求知欲、好奇心强烈的中职学生而言，网络信息的丰富性无疑是一个不可抵挡的诱惑；网络世界中身份的匿名性满足了中职生对自由度、安全感和成就感的追求和需要；网络社会中成员社会地位的平等性、社会关系的民主性和社会行动的自由性满足了中职学生追求平等、民主、自由的心理需求；网络的多功能性和强大的娱乐功能带给中职学生无尽的电子愉悦……</a:t>
            </a:r>
            <a:endParaRPr lang="zh-CN" altLang="en-US" sz="1500" dirty="0">
              <a:ea typeface="宋体" panose="02010600030101010101" pitchFamily="2" charset="-122"/>
            </a:endParaRPr>
          </a:p>
        </p:txBody>
      </p:sp>
      <p:sp>
        <p:nvSpPr>
          <p:cNvPr id="35890" name="Text Box 44"/>
          <p:cNvSpPr/>
          <p:nvPr/>
        </p:nvSpPr>
        <p:spPr>
          <a:xfrm>
            <a:off x="2327910" y="4357370"/>
            <a:ext cx="4625975" cy="1234440"/>
          </a:xfrm>
          <a:prstGeom prst="rect">
            <a:avLst/>
          </a:prstGeom>
          <a:noFill/>
          <a:ln w="9525">
            <a:noFill/>
          </a:ln>
        </p:spPr>
        <p:txBody>
          <a:bodyPr wrap="square">
            <a:spAutoFit/>
          </a:bodyPr>
          <a:p>
            <a:pPr lvl="0" algn="just">
              <a:lnSpc>
                <a:spcPct val="100000"/>
              </a:lnSpc>
            </a:pPr>
            <a:r>
              <a:rPr lang="zh-CN" altLang="en-US" sz="1500" dirty="0">
                <a:solidFill>
                  <a:schemeClr val="bg1"/>
                </a:solidFill>
                <a:latin typeface="Calibri" panose="020F0502020204030204" charset="0"/>
                <a:ea typeface="宋体" panose="02010600030101010101" pitchFamily="2" charset="-122"/>
                <a:sym typeface="宋体" panose="02010600030101010101" pitchFamily="2" charset="-122"/>
              </a:rPr>
              <a:t>这样，他们在网络空间感觉到了梦寐以求的自由和平等，真正实现了“天高任鸟飞，海阔凭鱼跃”的理想，于是就有可能乐此不疲，乐不思蜀，使得他们在心理上依赖网络，不能自拔，最终造成网络成瘾，这或许就是人们称网络为“电子海洛因”的原因之一。</a:t>
            </a:r>
            <a:endParaRPr lang="zh-CN" altLang="en-US" sz="1500" dirty="0">
              <a:solidFill>
                <a:schemeClr val="bg1"/>
              </a:solidFill>
              <a:latin typeface="Calibri" panose="020F0502020204030204" charset="0"/>
              <a:ea typeface="宋体" panose="02010600030101010101" pitchFamily="2" charset="-122"/>
              <a:sym typeface="宋体" panose="02010600030101010101" pitchFamily="2" charset="-122"/>
            </a:endParaRPr>
          </a:p>
        </p:txBody>
      </p:sp>
      <p:pic>
        <p:nvPicPr>
          <p:cNvPr id="35891" name="Picture 3" descr="C:\Users\cxy\Desktop\中职-《心理健康》\图\69958PICnCs_1024.jpg69958PICnCs_1024"/>
          <p:cNvPicPr>
            <a:picLocks noChangeAspect="1"/>
          </p:cNvPicPr>
          <p:nvPr/>
        </p:nvPicPr>
        <p:blipFill>
          <a:blip r:embed="rId1"/>
          <a:srcRect/>
          <a:stretch>
            <a:fillRect/>
          </a:stretch>
        </p:blipFill>
        <p:spPr>
          <a:xfrm>
            <a:off x="7384891" y="1092200"/>
            <a:ext cx="3263900" cy="4610100"/>
          </a:xfrm>
          <a:prstGeom prst="rect">
            <a:avLst/>
          </a:prstGeom>
          <a:noFill/>
          <a:ln w="28575" cap="flat" cmpd="sng">
            <a:solidFill>
              <a:schemeClr val="bg1"/>
            </a:solidFill>
            <a:prstDash val="solid"/>
            <a:miter/>
            <a:headEnd type="none" w="med" len="med"/>
            <a:tailEnd type="none" w="med" len="med"/>
          </a:ln>
        </p:spPr>
      </p:pic>
      <p:sp>
        <p:nvSpPr>
          <p:cNvPr id="35892" name="TextBox 10"/>
          <p:cNvSpPr/>
          <p:nvPr/>
        </p:nvSpPr>
        <p:spPr>
          <a:xfrm>
            <a:off x="11086148" y="2276475"/>
            <a:ext cx="554037" cy="3043555"/>
          </a:xfrm>
          <a:prstGeom prst="rect">
            <a:avLst/>
          </a:prstGeom>
          <a:noFill/>
          <a:ln w="9525">
            <a:noFill/>
          </a:ln>
        </p:spPr>
        <p:txBody>
          <a:bodyPr wrap="square">
            <a:spAutoFit/>
          </a:bodyPr>
          <a:p>
            <a:pPr lvl="0">
              <a:lnSpc>
                <a:spcPct val="100000"/>
              </a:lnSpc>
            </a:pP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一、来自网络的诱惑</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89"/>
                                        </p:tgtEl>
                                        <p:attrNameLst>
                                          <p:attrName>style.visibility</p:attrName>
                                        </p:attrNameLst>
                                      </p:cBhvr>
                                      <p:to>
                                        <p:strVal val="visible"/>
                                      </p:to>
                                    </p:set>
                                    <p:animEffect filter="fade">
                                      <p:cBhvr>
                                        <p:cTn id="7" dur="1000"/>
                                        <p:tgtEl>
                                          <p:spTgt spid="35889"/>
                                        </p:tgtEl>
                                      </p:cBhvr>
                                    </p:animEffect>
                                    <p:anim calcmode="lin" valueType="num">
                                      <p:cBhvr>
                                        <p:cTn id="8" dur="1000" fill="hold"/>
                                        <p:tgtEl>
                                          <p:spTgt spid="35889"/>
                                        </p:tgtEl>
                                        <p:attrNameLst>
                                          <p:attrName>ppt_x</p:attrName>
                                        </p:attrNameLst>
                                      </p:cBhvr>
                                      <p:tavLst>
                                        <p:tav tm="0">
                                          <p:val>
                                            <p:strVal val="#ppt_x"/>
                                          </p:val>
                                        </p:tav>
                                        <p:tav tm="100000">
                                          <p:val>
                                            <p:strVal val="#ppt_x"/>
                                          </p:val>
                                        </p:tav>
                                      </p:tavLst>
                                    </p:anim>
                                    <p:anim calcmode="lin" valueType="num">
                                      <p:cBhvr>
                                        <p:cTn id="9" dur="1000" fill="hold"/>
                                        <p:tgtEl>
                                          <p:spTgt spid="358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890"/>
                                        </p:tgtEl>
                                        <p:attrNameLst>
                                          <p:attrName>style.visibility</p:attrName>
                                        </p:attrNameLst>
                                      </p:cBhvr>
                                      <p:to>
                                        <p:strVal val="visible"/>
                                      </p:to>
                                    </p:set>
                                    <p:animEffect filter="fade">
                                      <p:cBhvr>
                                        <p:cTn id="12" dur="1000"/>
                                        <p:tgtEl>
                                          <p:spTgt spid="35890"/>
                                        </p:tgtEl>
                                      </p:cBhvr>
                                    </p:animEffect>
                                    <p:anim calcmode="lin" valueType="num">
                                      <p:cBhvr>
                                        <p:cTn id="13" dur="1000" fill="hold"/>
                                        <p:tgtEl>
                                          <p:spTgt spid="35890"/>
                                        </p:tgtEl>
                                        <p:attrNameLst>
                                          <p:attrName>ppt_x</p:attrName>
                                        </p:attrNameLst>
                                      </p:cBhvr>
                                      <p:tavLst>
                                        <p:tav tm="0">
                                          <p:val>
                                            <p:strVal val="#ppt_x"/>
                                          </p:val>
                                        </p:tav>
                                        <p:tav tm="100000">
                                          <p:val>
                                            <p:strVal val="#ppt_x"/>
                                          </p:val>
                                        </p:tav>
                                      </p:tavLst>
                                    </p:anim>
                                    <p:anim calcmode="lin" valueType="num">
                                      <p:cBhvr>
                                        <p:cTn id="14" dur="1000" fill="hold"/>
                                        <p:tgtEl>
                                          <p:spTgt spid="358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9" grpId="0" bldLvl="0"/>
      <p:bldP spid="35890"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5874" name="圆角矩形 2"/>
          <p:cNvSpPr/>
          <p:nvPr/>
        </p:nvSpPr>
        <p:spPr>
          <a:xfrm>
            <a:off x="7103110" y="908050"/>
            <a:ext cx="3816350" cy="4176713"/>
          </a:xfrm>
          <a:prstGeom prst="roundRect">
            <a:avLst>
              <a:gd name="adj" fmla="val 5218"/>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5875"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76"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5877" name="组合 35876"/>
          <p:cNvGrpSpPr/>
          <p:nvPr/>
        </p:nvGrpSpPr>
        <p:grpSpPr>
          <a:xfrm>
            <a:off x="1883410" y="512763"/>
            <a:ext cx="539750" cy="539750"/>
            <a:chOff x="0" y="0"/>
            <a:chExt cx="540000" cy="540000"/>
          </a:xfrm>
        </p:grpSpPr>
        <p:sp>
          <p:nvSpPr>
            <p:cNvPr id="3587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587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5880"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网络成瘾的原因</a:t>
            </a:r>
            <a:endParaRPr lang="zh-CN" altLang="en-US" dirty="0">
              <a:ea typeface="宋体" panose="02010600030101010101" pitchFamily="2" charset="-122"/>
            </a:endParaRPr>
          </a:p>
        </p:txBody>
      </p:sp>
      <p:sp>
        <p:nvSpPr>
          <p:cNvPr id="3588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5889" name="Text Box 44"/>
          <p:cNvSpPr/>
          <p:nvPr/>
        </p:nvSpPr>
        <p:spPr>
          <a:xfrm>
            <a:off x="2945765" y="2574925"/>
            <a:ext cx="4008120" cy="2499360"/>
          </a:xfrm>
          <a:prstGeom prst="rect">
            <a:avLst/>
          </a:prstGeom>
          <a:noFill/>
          <a:ln w="9525">
            <a:noFill/>
          </a:ln>
        </p:spPr>
        <p:txBody>
          <a:bodyPr wrap="square">
            <a:spAutoFit/>
          </a:bodyPr>
          <a:p>
            <a:pPr lvl="0" algn="just">
              <a:lnSpc>
                <a:spcPct val="200000"/>
              </a:lnSpc>
              <a:spcAft>
                <a:spcPts val="1200"/>
              </a:spcAft>
            </a:pPr>
            <a:r>
              <a:rPr lang="en-US" sz="1600" b="1" dirty="0">
                <a:solidFill>
                  <a:schemeClr val="bg1"/>
                </a:solidFill>
                <a:latin typeface="微软雅黑" panose="020B0503020204020204" charset="-122"/>
                <a:ea typeface="微软雅黑" panose="020B0503020204020204" charset="-122"/>
              </a:rPr>
              <a:t>1.</a:t>
            </a:r>
            <a:r>
              <a:rPr lang="zh-CN" altLang="en-US" sz="1600" b="1" dirty="0">
                <a:solidFill>
                  <a:schemeClr val="bg1"/>
                </a:solidFill>
                <a:latin typeface="微软雅黑" panose="020B0503020204020204" charset="-122"/>
                <a:ea typeface="微软雅黑" panose="020B0503020204020204" charset="-122"/>
              </a:rPr>
              <a:t>中职学生的心理因素</a:t>
            </a:r>
            <a:endParaRPr lang="zh-CN" altLang="en-US" sz="1600" b="1" dirty="0">
              <a:solidFill>
                <a:schemeClr val="bg1"/>
              </a:solidFill>
              <a:latin typeface="微软雅黑" panose="020B0503020204020204" charset="-122"/>
              <a:ea typeface="微软雅黑" panose="020B0503020204020204" charset="-122"/>
            </a:endParaRPr>
          </a:p>
          <a:p>
            <a:pPr lvl="0" algn="just">
              <a:lnSpc>
                <a:spcPct val="200000"/>
              </a:lnSpc>
              <a:spcAft>
                <a:spcPts val="1200"/>
              </a:spcAft>
            </a:pPr>
            <a:r>
              <a:rPr lang="en-US" altLang="zh-CN" sz="1600" b="1" dirty="0">
                <a:solidFill>
                  <a:schemeClr val="bg1"/>
                </a:solidFill>
                <a:latin typeface="微软雅黑" panose="020B0503020204020204" charset="-122"/>
                <a:ea typeface="微软雅黑" panose="020B0503020204020204" charset="-122"/>
              </a:rPr>
              <a:t>2.</a:t>
            </a:r>
            <a:r>
              <a:rPr lang="zh-CN" altLang="en-US" sz="1600" b="1" dirty="0">
                <a:solidFill>
                  <a:schemeClr val="bg1"/>
                </a:solidFill>
                <a:latin typeface="微软雅黑" panose="020B0503020204020204" charset="-122"/>
                <a:ea typeface="微软雅黑" panose="020B0503020204020204" charset="-122"/>
              </a:rPr>
              <a:t>不良的人格物质</a:t>
            </a:r>
            <a:endParaRPr lang="zh-CN" altLang="en-US" sz="1600" b="1" dirty="0">
              <a:solidFill>
                <a:schemeClr val="bg1"/>
              </a:solidFill>
              <a:latin typeface="微软雅黑" panose="020B0503020204020204" charset="-122"/>
              <a:ea typeface="微软雅黑" panose="020B0503020204020204" charset="-122"/>
            </a:endParaRPr>
          </a:p>
          <a:p>
            <a:pPr lvl="0" algn="just">
              <a:lnSpc>
                <a:spcPct val="200000"/>
              </a:lnSpc>
              <a:spcAft>
                <a:spcPts val="1200"/>
              </a:spcAft>
            </a:pPr>
            <a:r>
              <a:rPr lang="zh-CN" altLang="en-US" sz="1600" b="1" dirty="0">
                <a:solidFill>
                  <a:schemeClr val="bg1"/>
                </a:solidFill>
                <a:latin typeface="微软雅黑" panose="020B0503020204020204" charset="-122"/>
                <a:ea typeface="微软雅黑" panose="020B0503020204020204" charset="-122"/>
              </a:rPr>
              <a:t>3、精神空虚，没有奋斗目标</a:t>
            </a:r>
            <a:endParaRPr lang="zh-CN" altLang="en-US" sz="1600" b="1" dirty="0">
              <a:solidFill>
                <a:schemeClr val="bg1"/>
              </a:solidFill>
              <a:latin typeface="微软雅黑" panose="020B0503020204020204" charset="-122"/>
              <a:ea typeface="微软雅黑" panose="020B0503020204020204" charset="-122"/>
            </a:endParaRPr>
          </a:p>
          <a:p>
            <a:pPr lvl="0" algn="just">
              <a:lnSpc>
                <a:spcPct val="200000"/>
              </a:lnSpc>
              <a:spcAft>
                <a:spcPts val="1200"/>
              </a:spcAft>
            </a:pPr>
            <a:r>
              <a:rPr lang="zh-CN" altLang="en-US" sz="1600" b="1" dirty="0">
                <a:solidFill>
                  <a:schemeClr val="bg1"/>
                </a:solidFill>
                <a:latin typeface="微软雅黑" panose="020B0503020204020204" charset="-122"/>
                <a:ea typeface="微软雅黑" panose="020B0503020204020204" charset="-122"/>
              </a:rPr>
              <a:t>4、社会压力</a:t>
            </a:r>
            <a:endParaRPr lang="zh-CN" altLang="en-US" sz="1600" b="1" dirty="0">
              <a:solidFill>
                <a:schemeClr val="bg1"/>
              </a:solidFill>
              <a:latin typeface="微软雅黑" panose="020B0503020204020204" charset="-122"/>
              <a:ea typeface="微软雅黑" panose="020B0503020204020204" charset="-122"/>
            </a:endParaRPr>
          </a:p>
        </p:txBody>
      </p:sp>
      <p:pic>
        <p:nvPicPr>
          <p:cNvPr id="35891" name="Picture 3" descr="C:\Users\cxy\Desktop\中职-《心理健康》\图\69958PICnCs_1024.jpg69958PICnCs_1024"/>
          <p:cNvPicPr>
            <a:picLocks noChangeAspect="1"/>
          </p:cNvPicPr>
          <p:nvPr/>
        </p:nvPicPr>
        <p:blipFill>
          <a:blip r:embed="rId1"/>
          <a:srcRect/>
          <a:stretch>
            <a:fillRect/>
          </a:stretch>
        </p:blipFill>
        <p:spPr>
          <a:xfrm>
            <a:off x="7384891" y="1092200"/>
            <a:ext cx="3263900" cy="4610100"/>
          </a:xfrm>
          <a:prstGeom prst="rect">
            <a:avLst/>
          </a:prstGeom>
          <a:noFill/>
          <a:ln w="28575" cap="flat" cmpd="sng">
            <a:solidFill>
              <a:schemeClr val="bg1"/>
            </a:solidFill>
            <a:prstDash val="solid"/>
            <a:miter/>
            <a:headEnd type="none" w="med" len="med"/>
            <a:tailEnd type="none" w="med" len="med"/>
          </a:ln>
        </p:spPr>
      </p:pic>
      <p:sp>
        <p:nvSpPr>
          <p:cNvPr id="35892" name="TextBox 10"/>
          <p:cNvSpPr/>
          <p:nvPr/>
        </p:nvSpPr>
        <p:spPr>
          <a:xfrm>
            <a:off x="11054398" y="1943100"/>
            <a:ext cx="554037" cy="3775075"/>
          </a:xfrm>
          <a:prstGeom prst="rect">
            <a:avLst/>
          </a:prstGeom>
          <a:noFill/>
          <a:ln w="9525">
            <a:noFill/>
          </a:ln>
        </p:spPr>
        <p:txBody>
          <a:bodyPr wrap="square">
            <a:spAutoFit/>
          </a:bodyPr>
          <a:p>
            <a:pPr lvl="0">
              <a:lnSpc>
                <a:spcPct val="100000"/>
              </a:lnSpc>
            </a:pP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二、来自学生的自身原因</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89"/>
                                        </p:tgtEl>
                                        <p:attrNameLst>
                                          <p:attrName>style.visibility</p:attrName>
                                        </p:attrNameLst>
                                      </p:cBhvr>
                                      <p:to>
                                        <p:strVal val="visible"/>
                                      </p:to>
                                    </p:set>
                                    <p:animEffect filter="fade">
                                      <p:cBhvr>
                                        <p:cTn id="7" dur="1000"/>
                                        <p:tgtEl>
                                          <p:spTgt spid="35889"/>
                                        </p:tgtEl>
                                      </p:cBhvr>
                                    </p:animEffect>
                                    <p:anim calcmode="lin" valueType="num">
                                      <p:cBhvr>
                                        <p:cTn id="8" dur="1000" fill="hold"/>
                                        <p:tgtEl>
                                          <p:spTgt spid="35889"/>
                                        </p:tgtEl>
                                        <p:attrNameLst>
                                          <p:attrName>ppt_x</p:attrName>
                                        </p:attrNameLst>
                                      </p:cBhvr>
                                      <p:tavLst>
                                        <p:tav tm="0">
                                          <p:val>
                                            <p:strVal val="#ppt_x"/>
                                          </p:val>
                                        </p:tav>
                                        <p:tav tm="100000">
                                          <p:val>
                                            <p:strVal val="#ppt_x"/>
                                          </p:val>
                                        </p:tav>
                                      </p:tavLst>
                                    </p:anim>
                                    <p:anim calcmode="lin" valueType="num">
                                      <p:cBhvr>
                                        <p:cTn id="9" dur="1000" fill="hold"/>
                                        <p:tgtEl>
                                          <p:spTgt spid="358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9"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5874" name="圆角矩形 2"/>
          <p:cNvSpPr/>
          <p:nvPr/>
        </p:nvSpPr>
        <p:spPr>
          <a:xfrm>
            <a:off x="7103110" y="908050"/>
            <a:ext cx="3816350" cy="4176713"/>
          </a:xfrm>
          <a:prstGeom prst="roundRect">
            <a:avLst>
              <a:gd name="adj" fmla="val 5218"/>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5875"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76"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5877" name="组合 35876"/>
          <p:cNvGrpSpPr/>
          <p:nvPr/>
        </p:nvGrpSpPr>
        <p:grpSpPr>
          <a:xfrm>
            <a:off x="1883410" y="512763"/>
            <a:ext cx="539750" cy="539750"/>
            <a:chOff x="0" y="0"/>
            <a:chExt cx="540000" cy="540000"/>
          </a:xfrm>
        </p:grpSpPr>
        <p:sp>
          <p:nvSpPr>
            <p:cNvPr id="3587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587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5880"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网络成瘾的原因</a:t>
            </a:r>
            <a:endParaRPr lang="zh-CN" altLang="en-US" dirty="0">
              <a:ea typeface="宋体" panose="02010600030101010101" pitchFamily="2" charset="-122"/>
            </a:endParaRPr>
          </a:p>
        </p:txBody>
      </p:sp>
      <p:sp>
        <p:nvSpPr>
          <p:cNvPr id="3588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5889" name="Text Box 44"/>
          <p:cNvSpPr/>
          <p:nvPr/>
        </p:nvSpPr>
        <p:spPr>
          <a:xfrm>
            <a:off x="2761615" y="2414905"/>
            <a:ext cx="4008120" cy="3017520"/>
          </a:xfrm>
          <a:prstGeom prst="rect">
            <a:avLst/>
          </a:prstGeom>
          <a:noFill/>
          <a:ln w="9525">
            <a:noFill/>
          </a:ln>
        </p:spPr>
        <p:txBody>
          <a:bodyPr wrap="square">
            <a:spAutoFit/>
          </a:bodyPr>
          <a:p>
            <a:pPr lvl="0" algn="just">
              <a:lnSpc>
                <a:spcPct val="150000"/>
              </a:lnSpc>
              <a:spcAft>
                <a:spcPts val="1200"/>
              </a:spcAft>
            </a:pPr>
            <a:r>
              <a:rPr sz="1600" dirty="0">
                <a:solidFill>
                  <a:schemeClr val="bg1"/>
                </a:solidFill>
                <a:latin typeface="微软雅黑" panose="020B0503020204020204" charset="-122"/>
                <a:ea typeface="微软雅黑" panose="020B0503020204020204" charset="-122"/>
              </a:rPr>
              <a:t>中职生与父母之间的沟通不畅，使他们缺少家庭系统的支持。中职学生的社会化逐渐变化，思维活跃的中职生了解最新的互联网知识技术，其家长的网络知识和技术素养却不高，使家长的权威受到极大的挑战，阻碍了他们与父母之间的心理沟通和情感交流，导致中职生通过网络寻求情感支持。</a:t>
            </a:r>
            <a:endParaRPr sz="1600" dirty="0">
              <a:solidFill>
                <a:schemeClr val="bg1"/>
              </a:solidFill>
              <a:latin typeface="微软雅黑" panose="020B0503020204020204" charset="-122"/>
              <a:ea typeface="微软雅黑" panose="020B0503020204020204" charset="-122"/>
            </a:endParaRPr>
          </a:p>
        </p:txBody>
      </p:sp>
      <p:pic>
        <p:nvPicPr>
          <p:cNvPr id="35891" name="Picture 3" descr="C:\Users\cxy\Desktop\中职-《心理健康》\图\69958PICnCs_1024.jpg69958PICnCs_1024"/>
          <p:cNvPicPr>
            <a:picLocks noChangeAspect="1"/>
          </p:cNvPicPr>
          <p:nvPr/>
        </p:nvPicPr>
        <p:blipFill>
          <a:blip r:embed="rId1"/>
          <a:srcRect/>
          <a:stretch>
            <a:fillRect/>
          </a:stretch>
        </p:blipFill>
        <p:spPr>
          <a:xfrm>
            <a:off x="7384891" y="1092200"/>
            <a:ext cx="3263900" cy="4610100"/>
          </a:xfrm>
          <a:prstGeom prst="rect">
            <a:avLst/>
          </a:prstGeom>
          <a:noFill/>
          <a:ln w="28575" cap="flat" cmpd="sng">
            <a:solidFill>
              <a:schemeClr val="bg1"/>
            </a:solidFill>
            <a:prstDash val="solid"/>
            <a:miter/>
            <a:headEnd type="none" w="med" len="med"/>
            <a:tailEnd type="none" w="med" len="med"/>
          </a:ln>
        </p:spPr>
      </p:pic>
      <p:sp>
        <p:nvSpPr>
          <p:cNvPr id="35892" name="TextBox 10"/>
          <p:cNvSpPr/>
          <p:nvPr/>
        </p:nvSpPr>
        <p:spPr>
          <a:xfrm>
            <a:off x="11043603" y="2106930"/>
            <a:ext cx="554037" cy="3409315"/>
          </a:xfrm>
          <a:prstGeom prst="rect">
            <a:avLst/>
          </a:prstGeom>
          <a:noFill/>
          <a:ln w="9525">
            <a:noFill/>
          </a:ln>
        </p:spPr>
        <p:txBody>
          <a:bodyPr wrap="square">
            <a:spAutoFit/>
          </a:bodyPr>
          <a:p>
            <a:pPr lvl="0">
              <a:lnSpc>
                <a:spcPct val="100000"/>
              </a:lnSpc>
            </a:pP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三、家庭系统缺少支持</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89"/>
                                        </p:tgtEl>
                                        <p:attrNameLst>
                                          <p:attrName>style.visibility</p:attrName>
                                        </p:attrNameLst>
                                      </p:cBhvr>
                                      <p:to>
                                        <p:strVal val="visible"/>
                                      </p:to>
                                    </p:set>
                                    <p:animEffect filter="fade">
                                      <p:cBhvr>
                                        <p:cTn id="7" dur="1000"/>
                                        <p:tgtEl>
                                          <p:spTgt spid="35889"/>
                                        </p:tgtEl>
                                      </p:cBhvr>
                                    </p:animEffect>
                                    <p:anim calcmode="lin" valueType="num">
                                      <p:cBhvr>
                                        <p:cTn id="8" dur="1000" fill="hold"/>
                                        <p:tgtEl>
                                          <p:spTgt spid="35889"/>
                                        </p:tgtEl>
                                        <p:attrNameLst>
                                          <p:attrName>ppt_x</p:attrName>
                                        </p:attrNameLst>
                                      </p:cBhvr>
                                      <p:tavLst>
                                        <p:tav tm="0">
                                          <p:val>
                                            <p:strVal val="#ppt_x"/>
                                          </p:val>
                                        </p:tav>
                                        <p:tav tm="100000">
                                          <p:val>
                                            <p:strVal val="#ppt_x"/>
                                          </p:val>
                                        </p:tav>
                                      </p:tavLst>
                                    </p:anim>
                                    <p:anim calcmode="lin" valueType="num">
                                      <p:cBhvr>
                                        <p:cTn id="9" dur="1000" fill="hold"/>
                                        <p:tgtEl>
                                          <p:spTgt spid="358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9"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5874" name="圆角矩形 2"/>
          <p:cNvSpPr/>
          <p:nvPr/>
        </p:nvSpPr>
        <p:spPr>
          <a:xfrm>
            <a:off x="7103110" y="908050"/>
            <a:ext cx="3816350" cy="4176713"/>
          </a:xfrm>
          <a:prstGeom prst="roundRect">
            <a:avLst>
              <a:gd name="adj" fmla="val 5218"/>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5875"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76"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5877" name="组合 35876"/>
          <p:cNvGrpSpPr/>
          <p:nvPr/>
        </p:nvGrpSpPr>
        <p:grpSpPr>
          <a:xfrm>
            <a:off x="1883410" y="512763"/>
            <a:ext cx="539750" cy="539750"/>
            <a:chOff x="0" y="0"/>
            <a:chExt cx="540000" cy="540000"/>
          </a:xfrm>
        </p:grpSpPr>
        <p:sp>
          <p:nvSpPr>
            <p:cNvPr id="3587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587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5880"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网络成瘾的原因</a:t>
            </a:r>
            <a:endParaRPr lang="zh-CN" altLang="en-US" dirty="0">
              <a:ea typeface="宋体" panose="02010600030101010101" pitchFamily="2" charset="-122"/>
            </a:endParaRPr>
          </a:p>
        </p:txBody>
      </p:sp>
      <p:sp>
        <p:nvSpPr>
          <p:cNvPr id="3588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5889" name="Text Box 44"/>
          <p:cNvSpPr/>
          <p:nvPr/>
        </p:nvSpPr>
        <p:spPr>
          <a:xfrm>
            <a:off x="2712085" y="2755900"/>
            <a:ext cx="4130675" cy="2225040"/>
          </a:xfrm>
          <a:prstGeom prst="rect">
            <a:avLst/>
          </a:prstGeom>
          <a:noFill/>
          <a:ln w="9525">
            <a:noFill/>
          </a:ln>
        </p:spPr>
        <p:txBody>
          <a:bodyPr wrap="square">
            <a:spAutoFit/>
          </a:bodyPr>
          <a:p>
            <a:pPr lvl="0" algn="just">
              <a:lnSpc>
                <a:spcPct val="150000"/>
              </a:lnSpc>
              <a:spcAft>
                <a:spcPts val="1200"/>
              </a:spcAft>
            </a:pPr>
            <a:r>
              <a:rPr sz="1600" dirty="0">
                <a:solidFill>
                  <a:schemeClr val="bg1"/>
                </a:solidFill>
                <a:latin typeface="微软雅黑" panose="020B0503020204020204" charset="-122"/>
                <a:ea typeface="微软雅黑" panose="020B0503020204020204" charset="-122"/>
              </a:rPr>
              <a:t>学校是学生教育的主要场所，中职学校对于中职生网络成瘾也具有一定的责任。 </a:t>
            </a:r>
            <a:endParaRPr sz="1600" dirty="0">
              <a:solidFill>
                <a:schemeClr val="bg1"/>
              </a:solidFill>
              <a:latin typeface="微软雅黑" panose="020B0503020204020204" charset="-122"/>
              <a:ea typeface="微软雅黑" panose="020B0503020204020204" charset="-122"/>
            </a:endParaRPr>
          </a:p>
          <a:p>
            <a:pPr lvl="0" algn="just">
              <a:lnSpc>
                <a:spcPct val="150000"/>
              </a:lnSpc>
              <a:spcAft>
                <a:spcPts val="1200"/>
              </a:spcAft>
            </a:pPr>
            <a:r>
              <a:rPr sz="1600" dirty="0">
                <a:solidFill>
                  <a:schemeClr val="bg1"/>
                </a:solidFill>
                <a:latin typeface="微软雅黑" panose="020B0503020204020204" charset="-122"/>
                <a:ea typeface="微软雅黑" panose="020B0503020204020204" charset="-122"/>
              </a:rPr>
              <a:t>首先，学校教育教学方式陈旧，重知识、轻技能。</a:t>
            </a:r>
            <a:endParaRPr sz="1600" dirty="0">
              <a:solidFill>
                <a:schemeClr val="bg1"/>
              </a:solidFill>
              <a:latin typeface="微软雅黑" panose="020B0503020204020204" charset="-122"/>
              <a:ea typeface="微软雅黑" panose="020B0503020204020204" charset="-122"/>
            </a:endParaRPr>
          </a:p>
          <a:p>
            <a:pPr lvl="0" algn="just">
              <a:lnSpc>
                <a:spcPct val="150000"/>
              </a:lnSpc>
              <a:spcAft>
                <a:spcPts val="1200"/>
              </a:spcAft>
            </a:pPr>
            <a:r>
              <a:rPr sz="1600" dirty="0">
                <a:solidFill>
                  <a:schemeClr val="bg1"/>
                </a:solidFill>
                <a:latin typeface="微软雅黑" panose="020B0503020204020204" charset="-122"/>
                <a:ea typeface="微软雅黑" panose="020B0503020204020204" charset="-122"/>
              </a:rPr>
              <a:t>再就是，学校管理和教师职责不到位。</a:t>
            </a:r>
            <a:endParaRPr sz="1600" dirty="0">
              <a:solidFill>
                <a:schemeClr val="bg1"/>
              </a:solidFill>
              <a:latin typeface="微软雅黑" panose="020B0503020204020204" charset="-122"/>
              <a:ea typeface="微软雅黑" panose="020B0503020204020204" charset="-122"/>
            </a:endParaRPr>
          </a:p>
        </p:txBody>
      </p:sp>
      <p:pic>
        <p:nvPicPr>
          <p:cNvPr id="35891" name="Picture 3" descr="C:\Users\cxy\Desktop\中职-《心理健康》\图\69958PICnCs_1024.jpg69958PICnCs_1024"/>
          <p:cNvPicPr>
            <a:picLocks noChangeAspect="1"/>
          </p:cNvPicPr>
          <p:nvPr/>
        </p:nvPicPr>
        <p:blipFill>
          <a:blip r:embed="rId1"/>
          <a:srcRect/>
          <a:stretch>
            <a:fillRect/>
          </a:stretch>
        </p:blipFill>
        <p:spPr>
          <a:xfrm>
            <a:off x="7384891" y="1092200"/>
            <a:ext cx="3263900" cy="4610100"/>
          </a:xfrm>
          <a:prstGeom prst="rect">
            <a:avLst/>
          </a:prstGeom>
          <a:noFill/>
          <a:ln w="28575" cap="flat" cmpd="sng">
            <a:solidFill>
              <a:schemeClr val="bg1"/>
            </a:solidFill>
            <a:prstDash val="solid"/>
            <a:miter/>
            <a:headEnd type="none" w="med" len="med"/>
            <a:tailEnd type="none" w="med" len="med"/>
          </a:ln>
        </p:spPr>
      </p:pic>
      <p:sp>
        <p:nvSpPr>
          <p:cNvPr id="35892" name="TextBox 10"/>
          <p:cNvSpPr/>
          <p:nvPr/>
        </p:nvSpPr>
        <p:spPr>
          <a:xfrm>
            <a:off x="11043603" y="2470150"/>
            <a:ext cx="554037" cy="2677795"/>
          </a:xfrm>
          <a:prstGeom prst="rect">
            <a:avLst/>
          </a:prstGeom>
          <a:noFill/>
          <a:ln w="9525">
            <a:noFill/>
          </a:ln>
        </p:spPr>
        <p:txBody>
          <a:bodyPr wrap="square">
            <a:spAutoFit/>
          </a:bodyPr>
          <a:p>
            <a:pPr lvl="0">
              <a:lnSpc>
                <a:spcPct val="100000"/>
              </a:lnSpc>
            </a:pP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四、学校管理不足</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89"/>
                                        </p:tgtEl>
                                        <p:attrNameLst>
                                          <p:attrName>style.visibility</p:attrName>
                                        </p:attrNameLst>
                                      </p:cBhvr>
                                      <p:to>
                                        <p:strVal val="visible"/>
                                      </p:to>
                                    </p:set>
                                    <p:animEffect filter="fade">
                                      <p:cBhvr>
                                        <p:cTn id="7" dur="1000"/>
                                        <p:tgtEl>
                                          <p:spTgt spid="35889"/>
                                        </p:tgtEl>
                                      </p:cBhvr>
                                    </p:animEffect>
                                    <p:anim calcmode="lin" valueType="num">
                                      <p:cBhvr>
                                        <p:cTn id="8" dur="1000" fill="hold"/>
                                        <p:tgtEl>
                                          <p:spTgt spid="35889"/>
                                        </p:tgtEl>
                                        <p:attrNameLst>
                                          <p:attrName>ppt_x</p:attrName>
                                        </p:attrNameLst>
                                      </p:cBhvr>
                                      <p:tavLst>
                                        <p:tav tm="0">
                                          <p:val>
                                            <p:strVal val="#ppt_x"/>
                                          </p:val>
                                        </p:tav>
                                        <p:tav tm="100000">
                                          <p:val>
                                            <p:strVal val="#ppt_x"/>
                                          </p:val>
                                        </p:tav>
                                      </p:tavLst>
                                    </p:anim>
                                    <p:anim calcmode="lin" valueType="num">
                                      <p:cBhvr>
                                        <p:cTn id="9" dur="1000" fill="hold"/>
                                        <p:tgtEl>
                                          <p:spTgt spid="358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9"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5874" name="圆角矩形 2"/>
          <p:cNvSpPr/>
          <p:nvPr/>
        </p:nvSpPr>
        <p:spPr>
          <a:xfrm>
            <a:off x="7103110" y="908050"/>
            <a:ext cx="3816350" cy="4176713"/>
          </a:xfrm>
          <a:prstGeom prst="roundRect">
            <a:avLst>
              <a:gd name="adj" fmla="val 5218"/>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5875"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876"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5877" name="组合 35876"/>
          <p:cNvGrpSpPr/>
          <p:nvPr/>
        </p:nvGrpSpPr>
        <p:grpSpPr>
          <a:xfrm>
            <a:off x="1883410" y="512763"/>
            <a:ext cx="539750" cy="539750"/>
            <a:chOff x="0" y="0"/>
            <a:chExt cx="540000" cy="540000"/>
          </a:xfrm>
        </p:grpSpPr>
        <p:sp>
          <p:nvSpPr>
            <p:cNvPr id="3587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587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35880"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网络成瘾的原因</a:t>
            </a:r>
            <a:endParaRPr lang="zh-CN" altLang="en-US" dirty="0">
              <a:ea typeface="宋体" panose="02010600030101010101" pitchFamily="2" charset="-122"/>
            </a:endParaRPr>
          </a:p>
        </p:txBody>
      </p:sp>
      <p:sp>
        <p:nvSpPr>
          <p:cNvPr id="3588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5889" name="Text Box 44"/>
          <p:cNvSpPr/>
          <p:nvPr/>
        </p:nvSpPr>
        <p:spPr>
          <a:xfrm>
            <a:off x="2405380" y="2106930"/>
            <a:ext cx="4679950" cy="3576955"/>
          </a:xfrm>
          <a:prstGeom prst="rect">
            <a:avLst/>
          </a:prstGeom>
          <a:noFill/>
          <a:ln w="9525">
            <a:noFill/>
          </a:ln>
        </p:spPr>
        <p:txBody>
          <a:bodyPr wrap="square">
            <a:spAutoFit/>
          </a:bodyPr>
          <a:p>
            <a:pPr lvl="0" algn="just">
              <a:lnSpc>
                <a:spcPct val="130000"/>
              </a:lnSpc>
              <a:spcAft>
                <a:spcPts val="1200"/>
              </a:spcAft>
            </a:pPr>
            <a:r>
              <a:rPr sz="1600" dirty="0">
                <a:solidFill>
                  <a:schemeClr val="bg1"/>
                </a:solidFill>
                <a:latin typeface="微软雅黑" panose="020B0503020204020204" charset="-122"/>
                <a:ea typeface="微软雅黑" panose="020B0503020204020204" charset="-122"/>
              </a:rPr>
              <a:t>当前“繁荣”的网吧业及智能手机强大的网络功能，为学生上网提供了极大的方便。网络监管不力是造成中职生网络成瘾的社会原因。我国虽出台了不少相关规定，但实践中监管不到位，尽管相关部门提出禁止未成年人进入网吧，但在实践中网吧经营者为了盈利往往不顾社会公德，无视法律规定，甚至为未成年人上网“开后门”，逃避监管。正因为职能部门对网吧的管理不到位，不少无证经营的“黑”网吧，特别是校园周边隐藏的一些廉价的黑网吧，为谋私利以色情、赌博、暴力等内容及网络游戏吸引学生上网。</a:t>
            </a:r>
            <a:endParaRPr sz="1600" dirty="0">
              <a:solidFill>
                <a:schemeClr val="bg1"/>
              </a:solidFill>
              <a:latin typeface="微软雅黑" panose="020B0503020204020204" charset="-122"/>
              <a:ea typeface="微软雅黑" panose="020B0503020204020204" charset="-122"/>
            </a:endParaRPr>
          </a:p>
        </p:txBody>
      </p:sp>
      <p:pic>
        <p:nvPicPr>
          <p:cNvPr id="35891" name="Picture 3" descr="C:\Users\cxy\Desktop\中职-《心理健康》\图\69958PICnCs_1024.jpg69958PICnCs_1024"/>
          <p:cNvPicPr>
            <a:picLocks noChangeAspect="1"/>
          </p:cNvPicPr>
          <p:nvPr/>
        </p:nvPicPr>
        <p:blipFill>
          <a:blip r:embed="rId1"/>
          <a:srcRect/>
          <a:stretch>
            <a:fillRect/>
          </a:stretch>
        </p:blipFill>
        <p:spPr>
          <a:xfrm>
            <a:off x="7384891" y="1092200"/>
            <a:ext cx="3263900" cy="4610100"/>
          </a:xfrm>
          <a:prstGeom prst="rect">
            <a:avLst/>
          </a:prstGeom>
          <a:noFill/>
          <a:ln w="28575" cap="flat" cmpd="sng">
            <a:solidFill>
              <a:schemeClr val="bg1"/>
            </a:solidFill>
            <a:prstDash val="solid"/>
            <a:miter/>
            <a:headEnd type="none" w="med" len="med"/>
            <a:tailEnd type="none" w="med" len="med"/>
          </a:ln>
        </p:spPr>
      </p:pic>
      <p:sp>
        <p:nvSpPr>
          <p:cNvPr id="35892" name="TextBox 10"/>
          <p:cNvSpPr/>
          <p:nvPr/>
        </p:nvSpPr>
        <p:spPr>
          <a:xfrm>
            <a:off x="11043603" y="2470150"/>
            <a:ext cx="554037" cy="1946275"/>
          </a:xfrm>
          <a:prstGeom prst="rect">
            <a:avLst/>
          </a:prstGeom>
          <a:noFill/>
          <a:ln w="9525">
            <a:noFill/>
          </a:ln>
        </p:spPr>
        <p:txBody>
          <a:bodyPr wrap="square">
            <a:spAutoFit/>
          </a:bodyPr>
          <a:p>
            <a:pPr lvl="0">
              <a:lnSpc>
                <a:spcPct val="100000"/>
              </a:lnSpc>
            </a:pP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五、社会原因</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89"/>
                                        </p:tgtEl>
                                        <p:attrNameLst>
                                          <p:attrName>style.visibility</p:attrName>
                                        </p:attrNameLst>
                                      </p:cBhvr>
                                      <p:to>
                                        <p:strVal val="visible"/>
                                      </p:to>
                                    </p:set>
                                    <p:animEffect filter="fade">
                                      <p:cBhvr>
                                        <p:cTn id="7" dur="1000"/>
                                        <p:tgtEl>
                                          <p:spTgt spid="35889"/>
                                        </p:tgtEl>
                                      </p:cBhvr>
                                    </p:animEffect>
                                    <p:anim calcmode="lin" valueType="num">
                                      <p:cBhvr>
                                        <p:cTn id="8" dur="1000" fill="hold"/>
                                        <p:tgtEl>
                                          <p:spTgt spid="35889"/>
                                        </p:tgtEl>
                                        <p:attrNameLst>
                                          <p:attrName>ppt_x</p:attrName>
                                        </p:attrNameLst>
                                      </p:cBhvr>
                                      <p:tavLst>
                                        <p:tav tm="0">
                                          <p:val>
                                            <p:strVal val="#ppt_x"/>
                                          </p:val>
                                        </p:tav>
                                        <p:tav tm="100000">
                                          <p:val>
                                            <p:strVal val="#ppt_x"/>
                                          </p:val>
                                        </p:tav>
                                      </p:tavLst>
                                    </p:anim>
                                    <p:anim calcmode="lin" valueType="num">
                                      <p:cBhvr>
                                        <p:cTn id="9" dur="1000" fill="hold"/>
                                        <p:tgtEl>
                                          <p:spTgt spid="358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9"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460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4610" name="组合 24609"/>
          <p:cNvGrpSpPr/>
          <p:nvPr/>
        </p:nvGrpSpPr>
        <p:grpSpPr>
          <a:xfrm>
            <a:off x="1883410" y="512763"/>
            <a:ext cx="539750" cy="539750"/>
            <a:chOff x="0" y="0"/>
            <a:chExt cx="540000" cy="540000"/>
          </a:xfrm>
        </p:grpSpPr>
        <p:sp>
          <p:nvSpPr>
            <p:cNvPr id="2461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461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24613" name="TextBox 12"/>
          <p:cNvSpPr/>
          <p:nvPr/>
        </p:nvSpPr>
        <p:spPr>
          <a:xfrm>
            <a:off x="2712085" y="552450"/>
            <a:ext cx="452818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中职学生网络成瘾的预防与辅导</a:t>
            </a:r>
            <a:endParaRPr lang="zh-CN" altLang="en-US" dirty="0">
              <a:ea typeface="宋体" panose="02010600030101010101" pitchFamily="2" charset="-122"/>
            </a:endParaRPr>
          </a:p>
        </p:txBody>
      </p:sp>
      <p:sp>
        <p:nvSpPr>
          <p:cNvPr id="2461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网络</a:t>
            </a:r>
            <a:endParaRPr lang="zh-CN" altLang="en-US" dirty="0">
              <a:ea typeface="宋体" panose="02010600030101010101" pitchFamily="2" charset="-122"/>
            </a:endParaRPr>
          </a:p>
        </p:txBody>
      </p:sp>
      <p:sp>
        <p:nvSpPr>
          <p:cNvPr id="2461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24623" name="Picture 2" descr="C:\Users\cxy\Desktop\中职-《心理健康》\图\030af2696b475baa15fd3abd2b14d632.jpg030af2696b475baa15fd3abd2b14d632"/>
          <p:cNvPicPr>
            <a:picLocks noChangeAspect="1"/>
          </p:cNvPicPr>
          <p:nvPr/>
        </p:nvPicPr>
        <p:blipFill>
          <a:blip r:embed="rId2"/>
          <a:srcRect/>
          <a:stretch>
            <a:fillRect/>
          </a:stretch>
        </p:blipFill>
        <p:spPr>
          <a:xfrm>
            <a:off x="7559676" y="2468563"/>
            <a:ext cx="4608195" cy="3259137"/>
          </a:xfrm>
          <a:prstGeom prst="rect">
            <a:avLst/>
          </a:prstGeom>
          <a:noFill/>
          <a:ln w="9525" cap="flat" cmpd="sng">
            <a:solidFill>
              <a:srgbClr val="92D050"/>
            </a:solidFill>
            <a:prstDash val="solid"/>
            <a:miter/>
            <a:headEnd type="none" w="med" len="med"/>
            <a:tailEnd type="none" w="med" len="med"/>
          </a:ln>
        </p:spPr>
      </p:pic>
      <p:sp>
        <p:nvSpPr>
          <p:cNvPr id="24624" name="矩形 20"/>
          <p:cNvSpPr>
            <a:spLocks noChangeAspect="1"/>
          </p:cNvSpPr>
          <p:nvPr/>
        </p:nvSpPr>
        <p:spPr>
          <a:xfrm>
            <a:off x="2135823" y="1355725"/>
            <a:ext cx="5400675" cy="4376738"/>
          </a:xfrm>
          <a:prstGeom prst="rect">
            <a:avLst/>
          </a:prstGeom>
          <a:noFill/>
          <a:ln w="9525" cap="flat" cmpd="sng">
            <a:solidFill>
              <a:srgbClr val="92D050"/>
            </a:solidFill>
            <a:prstDash val="dash"/>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24625" name="Text Box 44"/>
          <p:cNvSpPr/>
          <p:nvPr/>
        </p:nvSpPr>
        <p:spPr>
          <a:xfrm>
            <a:off x="2339975" y="1578293"/>
            <a:ext cx="4992688" cy="3931920"/>
          </a:xfrm>
          <a:prstGeom prst="rect">
            <a:avLst/>
          </a:prstGeom>
          <a:noFill/>
          <a:ln w="9525">
            <a:noFill/>
          </a:ln>
        </p:spPr>
        <p:txBody>
          <a:bodyPr wrap="square">
            <a:spAutoFit/>
          </a:bodyPr>
          <a:p>
            <a:pPr lvl="0">
              <a:lnSpc>
                <a:spcPct val="200000"/>
              </a:lnSpc>
            </a:pPr>
            <a:r>
              <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rPr>
              <a:t>一、帮助中职学生树立合适的目标</a:t>
            </a:r>
            <a:endPar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endParaRPr>
          </a:p>
          <a:p>
            <a:pPr lvl="0">
              <a:lnSpc>
                <a:spcPct val="200000"/>
              </a:lnSpc>
            </a:pPr>
            <a:r>
              <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rPr>
              <a:t>二、丰富校园文化，培养高尚情操</a:t>
            </a:r>
            <a:endPar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endParaRPr>
          </a:p>
          <a:p>
            <a:pPr lvl="0">
              <a:lnSpc>
                <a:spcPct val="200000"/>
              </a:lnSpc>
            </a:pPr>
            <a:r>
              <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rPr>
              <a:t>三、为学生提供健康、安全、文明的网络环境</a:t>
            </a:r>
            <a:endPar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endParaRPr>
          </a:p>
          <a:p>
            <a:pPr lvl="0">
              <a:lnSpc>
                <a:spcPct val="200000"/>
              </a:lnSpc>
            </a:pPr>
            <a:r>
              <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rPr>
              <a:t>四、加强管理，控制上网</a:t>
            </a:r>
            <a:endPar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endParaRPr>
          </a:p>
          <a:p>
            <a:pPr lvl="0">
              <a:lnSpc>
                <a:spcPct val="200000"/>
              </a:lnSpc>
            </a:pPr>
            <a:r>
              <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rPr>
              <a:t>五、帮助学生树立正确的网络观，指导学生学会合理使用网络</a:t>
            </a:r>
            <a:endParaRPr lang="zh-CN" altLang="en-US" b="1" dirty="0">
              <a:solidFill>
                <a:schemeClr val="tx1">
                  <a:lumMod val="65000"/>
                  <a:lumOff val="35000"/>
                </a:schemeClr>
              </a:solidFill>
              <a:latin typeface="Calibri" panose="020F0502020204030204" charset="0"/>
              <a:ea typeface="宋体" panose="02010600030101010101" pitchFamily="2" charset="-122"/>
              <a:sym typeface="宋体" panose="02010600030101010101" pitchFamily="2" charset="-122"/>
            </a:endParaRPr>
          </a:p>
          <a:p>
            <a:pPr lvl="0">
              <a:lnSpc>
                <a:spcPct val="200000"/>
              </a:lnSpc>
            </a:pPr>
            <a:r>
              <a:rPr lang="zh-CN" altLang="en-US" b="1" dirty="0">
                <a:solidFill>
                  <a:schemeClr val="tx1">
                    <a:lumMod val="65000"/>
                    <a:lumOff val="35000"/>
                  </a:schemeClr>
                </a:solidFill>
                <a:ea typeface="宋体" panose="02010600030101010101" pitchFamily="2" charset="-122"/>
              </a:rPr>
              <a:t>六、对网络成瘾的学生进行心理干预</a:t>
            </a:r>
            <a:endParaRPr lang="zh-CN" altLang="en-US" b="1" dirty="0">
              <a:solidFill>
                <a:schemeClr val="tx1">
                  <a:lumMod val="65000"/>
                  <a:lumOff val="35000"/>
                </a:schemeClr>
              </a:solidFill>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625"/>
                                        </p:tgtEl>
                                        <p:attrNameLst>
                                          <p:attrName>style.visibility</p:attrName>
                                        </p:attrNameLst>
                                      </p:cBhvr>
                                      <p:to>
                                        <p:strVal val="visible"/>
                                      </p:to>
                                    </p:set>
                                    <p:animEffect filter="fade">
                                      <p:cBhvr>
                                        <p:cTn id="7" dur="1000"/>
                                        <p:tgtEl>
                                          <p:spTgt spid="24625"/>
                                        </p:tgtEl>
                                      </p:cBhvr>
                                    </p:animEffect>
                                    <p:anim calcmode="lin" valueType="num">
                                      <p:cBhvr>
                                        <p:cTn id="8" dur="1000" fill="hold"/>
                                        <p:tgtEl>
                                          <p:spTgt spid="24625"/>
                                        </p:tgtEl>
                                        <p:attrNameLst>
                                          <p:attrName>ppt_x</p:attrName>
                                        </p:attrNameLst>
                                      </p:cBhvr>
                                      <p:tavLst>
                                        <p:tav tm="0">
                                          <p:val>
                                            <p:strVal val="#ppt_x"/>
                                          </p:val>
                                        </p:tav>
                                        <p:tav tm="100000">
                                          <p:val>
                                            <p:strVal val="#ppt_x"/>
                                          </p:val>
                                        </p:tav>
                                      </p:tavLst>
                                    </p:anim>
                                    <p:anim calcmode="lin" valueType="num">
                                      <p:cBhvr>
                                        <p:cTn id="9" dur="1000" fill="hold"/>
                                        <p:tgtEl>
                                          <p:spTgt spid="24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5"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6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3585" name="Picture 7" descr="D:\Teliss_Tong\Copy\定期备份\工作备份\！PPT图片及版面资源\06-PPT精选插图\12-标签\绿叶边框.png"/>
          <p:cNvPicPr>
            <a:picLocks noChangeAspect="1"/>
          </p:cNvPicPr>
          <p:nvPr/>
        </p:nvPicPr>
        <p:blipFill>
          <a:blip r:embed="rId1"/>
          <a:stretch>
            <a:fillRect/>
          </a:stretch>
        </p:blipFill>
        <p:spPr>
          <a:xfrm>
            <a:off x="2193925" y="1275080"/>
            <a:ext cx="9840595" cy="4443095"/>
          </a:xfrm>
          <a:prstGeom prst="rect">
            <a:avLst/>
          </a:prstGeom>
          <a:noFill/>
          <a:ln w="9525">
            <a:noFill/>
          </a:ln>
        </p:spPr>
      </p:pic>
      <p:grpSp>
        <p:nvGrpSpPr>
          <p:cNvPr id="23586" name="组合 23585"/>
          <p:cNvGrpSpPr/>
          <p:nvPr/>
        </p:nvGrpSpPr>
        <p:grpSpPr>
          <a:xfrm>
            <a:off x="1883410" y="512763"/>
            <a:ext cx="539750" cy="539750"/>
            <a:chOff x="0" y="0"/>
            <a:chExt cx="540000" cy="540000"/>
          </a:xfrm>
        </p:grpSpPr>
        <p:sp>
          <p:nvSpPr>
            <p:cNvPr id="2358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358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2358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网络心理问题</a:t>
            </a:r>
            <a:r>
              <a:rPr lang="en-US" altLang="zh-CN" sz="2400" b="1" dirty="0">
                <a:solidFill>
                  <a:srgbClr val="9BBB59"/>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网恋</a:t>
            </a:r>
            <a:endParaRPr lang="zh-CN" altLang="en-US" dirty="0">
              <a:ea typeface="宋体" panose="02010600030101010101" pitchFamily="2" charset="-122"/>
            </a:endParaRPr>
          </a:p>
        </p:txBody>
      </p:sp>
      <p:sp>
        <p:nvSpPr>
          <p:cNvPr id="2359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3591" name="TextBox 8"/>
          <p:cNvSpPr/>
          <p:nvPr/>
        </p:nvSpPr>
        <p:spPr>
          <a:xfrm>
            <a:off x="3768090" y="1800225"/>
            <a:ext cx="5949950"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长时间对网络的依恋，往往会导致中职生情感的异化，一方面不利于中职生健康情感的发展，增加学生在情感上的随意性、定约性和虚假性，降低中职生对爱情的崇高感和责任感； 另一方面，容易导致他们在现实的人际交往中更加冷淡、麻木、自闭，会使他们更加感到孤独、寂寞、空虚和无助。沉迷于网恋的中职生，既荒废了学业，又会使自己的身心受到伤害。最可悲的是网络是十分虚幻的，往往被不法分子利用，一不小心就会上当受骗，势必会影响自己的情绪，并且将这些情绪带到平时的学习和生活中，给心理造成不可磨灭的阴影，个别中职生甚至轻生厌世。</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3591"/>
                                        </p:tgtEl>
                                        <p:attrNameLst>
                                          <p:attrName>style.visibility</p:attrName>
                                        </p:attrNameLst>
                                      </p:cBhvr>
                                      <p:to>
                                        <p:strVal val="visible"/>
                                      </p:to>
                                    </p:set>
                                    <p:animEffect filter="fade">
                                      <p:cBhvr>
                                        <p:cTn id="7" dur="1000"/>
                                        <p:tgtEl>
                                          <p:spTgt spid="23591"/>
                                        </p:tgtEl>
                                      </p:cBhvr>
                                    </p:animEffect>
                                    <p:anim calcmode="lin" valueType="num">
                                      <p:cBhvr>
                                        <p:cTn id="8" dur="1000" fill="hold"/>
                                        <p:tgtEl>
                                          <p:spTgt spid="23591"/>
                                        </p:tgtEl>
                                        <p:attrNameLst>
                                          <p:attrName>ppt_x</p:attrName>
                                        </p:attrNameLst>
                                      </p:cBhvr>
                                      <p:tavLst>
                                        <p:tav tm="0">
                                          <p:val>
                                            <p:strVal val="#ppt_x"/>
                                          </p:val>
                                        </p:tav>
                                        <p:tav tm="100000">
                                          <p:val>
                                            <p:strVal val="#ppt_x"/>
                                          </p:val>
                                        </p:tav>
                                      </p:tavLst>
                                    </p:anim>
                                    <p:anim calcmode="lin" valueType="num">
                                      <p:cBhvr>
                                        <p:cTn id="9" dur="900" decel="100000" fill="hold"/>
                                        <p:tgtEl>
                                          <p:spTgt spid="2359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59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1"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网络心理问题</a:t>
            </a:r>
            <a:r>
              <a:rPr lang="en-US" altLang="zh-CN" sz="2400" b="1" dirty="0">
                <a:solidFill>
                  <a:srgbClr val="9BBB59"/>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网络孤独症</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6912" name="Text Box 44"/>
          <p:cNvSpPr/>
          <p:nvPr/>
        </p:nvSpPr>
        <p:spPr>
          <a:xfrm>
            <a:off x="2339023" y="2106613"/>
            <a:ext cx="9421812" cy="803910"/>
          </a:xfrm>
          <a:prstGeom prst="rect">
            <a:avLst/>
          </a:prstGeom>
          <a:noFill/>
          <a:ln w="9525">
            <a:noFill/>
          </a:ln>
        </p:spPr>
        <p:txBody>
          <a:bodyPr wrap="square">
            <a:spAutoFit/>
          </a:bodyPr>
          <a:p>
            <a:pPr lvl="0" indent="457200">
              <a:lnSpc>
                <a:spcPct val="13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网络孤独症就是过分地依赖网络，淡化了个人与社会及他人的交往，远离周围伙伴，慢慢地对丰富多彩的现实生活失去了感受力和参与感，变得越来越孤僻。</a:t>
            </a:r>
            <a:endParaRPr lang="zh-CN" altLang="en-US" dirty="0">
              <a:ea typeface="宋体" panose="02010600030101010101" pitchFamily="2" charset="-122"/>
            </a:endParaRPr>
          </a:p>
        </p:txBody>
      </p:sp>
      <p:sp>
        <p:nvSpPr>
          <p:cNvPr id="36913" name="Text Box 44"/>
          <p:cNvSpPr/>
          <p:nvPr/>
        </p:nvSpPr>
        <p:spPr>
          <a:xfrm>
            <a:off x="5848985" y="3066415"/>
            <a:ext cx="5911850" cy="2736215"/>
          </a:xfrm>
          <a:prstGeom prst="rect">
            <a:avLst/>
          </a:prstGeom>
          <a:noFill/>
          <a:ln w="9525">
            <a:noFill/>
          </a:ln>
        </p:spPr>
        <p:txBody>
          <a:bodyPr wrap="square">
            <a:spAutoFit/>
          </a:bodyPr>
          <a:p>
            <a:pPr lvl="0">
              <a:lnSpc>
                <a:spcPct val="100000"/>
              </a:lnSpc>
              <a:spcAft>
                <a:spcPts val="1200"/>
              </a:spcAft>
            </a:pPr>
            <a:r>
              <a:rPr lang="zh-CN" altLang="en-US" b="1" dirty="0">
                <a:solidFill>
                  <a:schemeClr val="bg1"/>
                </a:solidFill>
                <a:latin typeface="Calibri" panose="020F0502020204030204" charset="0"/>
                <a:ea typeface="宋体" panose="02010600030101010101" pitchFamily="2" charset="-122"/>
                <a:sym typeface="宋体" panose="02010600030101010101" pitchFamily="2" charset="-122"/>
              </a:rPr>
              <a:t>原因分析</a:t>
            </a:r>
            <a:endParaRPr lang="zh-CN" altLang="en-US" b="1" dirty="0">
              <a:solidFill>
                <a:schemeClr val="bg1"/>
              </a:solidFill>
              <a:latin typeface="Calibri" panose="020F0502020204030204" charset="0"/>
              <a:ea typeface="宋体" panose="02010600030101010101" pitchFamily="2" charset="-122"/>
              <a:sym typeface="宋体" panose="02010600030101010101" pitchFamily="2" charset="-122"/>
            </a:endParaRPr>
          </a:p>
          <a:p>
            <a:pPr lvl="0" indent="457200">
              <a:lnSpc>
                <a:spcPct val="130000"/>
              </a:lnSpc>
              <a:spcAft>
                <a:spcPts val="0"/>
              </a:spcAft>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社会交往中较易退缩、较为内向的人，在虚拟网络的交往中，往往也会呈现与他人较为低频的交往互动，带来更多的孤独感。</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0" indent="457200">
              <a:lnSpc>
                <a:spcPct val="130000"/>
              </a:lnSpc>
              <a:spcAft>
                <a:spcPts val="0"/>
              </a:spcAft>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另外，在一些社交网络中，人们常常会获得较多的粉丝好友，但在生活中能深入交谈的却不多，这会形成强烈对比加剧孤独感。长时间上网，减少甚至剥夺了人在现实社会中的活动机会和人与人之间的交往，很可能让内向的人更加孤独。</a:t>
            </a:r>
            <a:endParaRPr lang="en-US" altLang="x-none" sz="1600" dirty="0">
              <a:ea typeface="宋体" panose="02010600030101010101" pitchFamily="2" charset="-122"/>
            </a:endParaRPr>
          </a:p>
        </p:txBody>
      </p:sp>
      <p:pic>
        <p:nvPicPr>
          <p:cNvPr id="36914" name="Picture 3" descr="C:\Users\cxy\Desktop\中职-《心理健康》\图\a8014c086e061d9592c180287df40ad162d9ca1f.jpga8014c086e061d9592c180287df40ad162d9ca1f"/>
          <p:cNvPicPr>
            <a:picLocks noChangeAspect="1"/>
          </p:cNvPicPr>
          <p:nvPr/>
        </p:nvPicPr>
        <p:blipFill>
          <a:blip r:embed="rId1"/>
          <a:srcRect/>
          <a:stretch>
            <a:fillRect/>
          </a:stretch>
        </p:blipFill>
        <p:spPr>
          <a:xfrm>
            <a:off x="2526665" y="3305175"/>
            <a:ext cx="3146425" cy="2127250"/>
          </a:xfrm>
          <a:prstGeom prst="rect">
            <a:avLst/>
          </a:prstGeom>
          <a:noFill/>
          <a:ln w="19050"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6912"/>
                                        </p:tgtEl>
                                        <p:attrNameLst>
                                          <p:attrName>style.visibility</p:attrName>
                                        </p:attrNameLst>
                                      </p:cBhvr>
                                      <p:to>
                                        <p:strVal val="visible"/>
                                      </p:to>
                                    </p:set>
                                    <p:animEffect filter="fade">
                                      <p:cBhvr>
                                        <p:cTn id="7" dur="1000"/>
                                        <p:tgtEl>
                                          <p:spTgt spid="36912"/>
                                        </p:tgtEl>
                                      </p:cBhvr>
                                    </p:animEffect>
                                    <p:anim calcmode="lin" valueType="num">
                                      <p:cBhvr>
                                        <p:cTn id="8" dur="1000" fill="hold"/>
                                        <p:tgtEl>
                                          <p:spTgt spid="36912"/>
                                        </p:tgtEl>
                                        <p:attrNameLst>
                                          <p:attrName>ppt_x</p:attrName>
                                        </p:attrNameLst>
                                      </p:cBhvr>
                                      <p:tavLst>
                                        <p:tav tm="0">
                                          <p:val>
                                            <p:strVal val="#ppt_x"/>
                                          </p:val>
                                        </p:tav>
                                        <p:tav tm="100000">
                                          <p:val>
                                            <p:strVal val="#ppt_x"/>
                                          </p:val>
                                        </p:tav>
                                      </p:tavLst>
                                    </p:anim>
                                    <p:anim calcmode="lin" valueType="num">
                                      <p:cBhvr>
                                        <p:cTn id="9" dur="1000" fill="hold"/>
                                        <p:tgtEl>
                                          <p:spTgt spid="369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913"/>
                                        </p:tgtEl>
                                        <p:attrNameLst>
                                          <p:attrName>style.visibility</p:attrName>
                                        </p:attrNameLst>
                                      </p:cBhvr>
                                      <p:to>
                                        <p:strVal val="visible"/>
                                      </p:to>
                                    </p:set>
                                    <p:animEffect filter="fade">
                                      <p:cBhvr>
                                        <p:cTn id="12" dur="1000"/>
                                        <p:tgtEl>
                                          <p:spTgt spid="36913"/>
                                        </p:tgtEl>
                                      </p:cBhvr>
                                    </p:animEffect>
                                    <p:anim calcmode="lin" valueType="num">
                                      <p:cBhvr>
                                        <p:cTn id="13" dur="1000" fill="hold"/>
                                        <p:tgtEl>
                                          <p:spTgt spid="36913"/>
                                        </p:tgtEl>
                                        <p:attrNameLst>
                                          <p:attrName>ppt_x</p:attrName>
                                        </p:attrNameLst>
                                      </p:cBhvr>
                                      <p:tavLst>
                                        <p:tav tm="0">
                                          <p:val>
                                            <p:strVal val="#ppt_x"/>
                                          </p:val>
                                        </p:tav>
                                        <p:tav tm="100000">
                                          <p:val>
                                            <p:strVal val="#ppt_x"/>
                                          </p:val>
                                        </p:tav>
                                      </p:tavLst>
                                    </p:anim>
                                    <p:anim calcmode="lin" valueType="num">
                                      <p:cBhvr>
                                        <p:cTn id="14"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2" grpId="0" bldLvl="0"/>
      <p:bldP spid="36913"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网络心理问题</a:t>
            </a:r>
            <a:r>
              <a:rPr lang="en-US" altLang="zh-CN" sz="2400" b="1" dirty="0">
                <a:solidFill>
                  <a:srgbClr val="9BBB59"/>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网络孤独症</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6913" name="Text Box 44"/>
          <p:cNvSpPr/>
          <p:nvPr/>
        </p:nvSpPr>
        <p:spPr>
          <a:xfrm>
            <a:off x="5849620" y="3013075"/>
            <a:ext cx="5111115" cy="2419350"/>
          </a:xfrm>
          <a:prstGeom prst="rect">
            <a:avLst/>
          </a:prstGeom>
          <a:noFill/>
          <a:ln w="9525">
            <a:noFill/>
          </a:ln>
        </p:spPr>
        <p:txBody>
          <a:bodyPr wrap="square">
            <a:spAutoFit/>
          </a:bodyPr>
          <a:p>
            <a:pPr lvl="0">
              <a:lnSpc>
                <a:spcPct val="100000"/>
              </a:lnSpc>
              <a:spcAft>
                <a:spcPts val="1200"/>
              </a:spcAft>
            </a:pPr>
            <a:r>
              <a:rPr lang="zh-CN" altLang="en-US" b="1" dirty="0">
                <a:solidFill>
                  <a:schemeClr val="bg1"/>
                </a:solidFill>
                <a:latin typeface="Calibri" panose="020F0502020204030204" charset="0"/>
                <a:ea typeface="宋体" panose="02010600030101010101" pitchFamily="2" charset="-122"/>
                <a:sym typeface="宋体" panose="02010600030101010101" pitchFamily="2" charset="-122"/>
              </a:rPr>
              <a:t>危害</a:t>
            </a:r>
            <a:endParaRPr lang="zh-CN" altLang="en-US" b="1" dirty="0">
              <a:solidFill>
                <a:schemeClr val="bg1"/>
              </a:solidFill>
              <a:latin typeface="Calibri" panose="020F0502020204030204" charset="0"/>
              <a:ea typeface="宋体" panose="02010600030101010101" pitchFamily="2" charset="-122"/>
              <a:sym typeface="宋体" panose="02010600030101010101" pitchFamily="2" charset="-122"/>
            </a:endParaRPr>
          </a:p>
          <a:p>
            <a:pPr lvl="0" indent="457200">
              <a:lnSpc>
                <a:spcPct val="130000"/>
              </a:lnSpc>
              <a:spcAft>
                <a:spcPts val="0"/>
              </a:spcAft>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在网络上形成的同伴关系，在很大程度上是一种“弱联系”。网络好友难解“近渴”，因为大家来自天南地北，只有上线才能联系，很难提供及时有效的帮助。需求得不到满足时，人就会感到孤独无助，甚至产生低落、焦虑、忧郁等不良情绪。所以，人们更需要从现实生活中获得有效、亲密的同伴关系。</a:t>
            </a:r>
            <a:endParaRPr lang="en-US" altLang="x-none" sz="1600" dirty="0">
              <a:ea typeface="宋体" panose="02010600030101010101" pitchFamily="2" charset="-122"/>
            </a:endParaRPr>
          </a:p>
        </p:txBody>
      </p:sp>
      <p:pic>
        <p:nvPicPr>
          <p:cNvPr id="36914" name="Picture 3" descr="C:\Users\cxy\Desktop\中职-《心理健康》\图\a8014c086e061d9592c180287df40ad162d9ca1f.jpga8014c086e061d9592c180287df40ad162d9ca1f"/>
          <p:cNvPicPr>
            <a:picLocks noChangeAspect="1"/>
          </p:cNvPicPr>
          <p:nvPr/>
        </p:nvPicPr>
        <p:blipFill>
          <a:blip r:embed="rId1"/>
          <a:srcRect/>
          <a:stretch>
            <a:fillRect/>
          </a:stretch>
        </p:blipFill>
        <p:spPr>
          <a:xfrm>
            <a:off x="2526665" y="3305175"/>
            <a:ext cx="3146425" cy="2127250"/>
          </a:xfrm>
          <a:prstGeom prst="rect">
            <a:avLst/>
          </a:prstGeom>
          <a:noFill/>
          <a:ln w="19050"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913"/>
                                        </p:tgtEl>
                                        <p:attrNameLst>
                                          <p:attrName>style.visibility</p:attrName>
                                        </p:attrNameLst>
                                      </p:cBhvr>
                                      <p:to>
                                        <p:strVal val="visible"/>
                                      </p:to>
                                    </p:set>
                                    <p:animEffect filter="fade">
                                      <p:cBhvr>
                                        <p:cTn id="7" dur="1000"/>
                                        <p:tgtEl>
                                          <p:spTgt spid="36913"/>
                                        </p:tgtEl>
                                      </p:cBhvr>
                                    </p:animEffect>
                                    <p:anim calcmode="lin" valueType="num">
                                      <p:cBhvr>
                                        <p:cTn id="8" dur="1000" fill="hold"/>
                                        <p:tgtEl>
                                          <p:spTgt spid="36913"/>
                                        </p:tgtEl>
                                        <p:attrNameLst>
                                          <p:attrName>ppt_x</p:attrName>
                                        </p:attrNameLst>
                                      </p:cBhvr>
                                      <p:tavLst>
                                        <p:tav tm="0">
                                          <p:val>
                                            <p:strVal val="#ppt_x"/>
                                          </p:val>
                                        </p:tav>
                                        <p:tav tm="100000">
                                          <p:val>
                                            <p:strVal val="#ppt_x"/>
                                          </p:val>
                                        </p:tav>
                                      </p:tavLst>
                                    </p:anim>
                                    <p:anim calcmode="lin" valueType="num">
                                      <p:cBhvr>
                                        <p:cTn id="9"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3"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529" y="1441657"/>
            <a:ext cx="5866789" cy="4355409"/>
            <a:chOff x="0" y="0"/>
            <a:chExt cx="5868144" cy="361103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546480"/>
              <a:chOff x="0" y="0"/>
              <a:chExt cx="1627400" cy="54648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54648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43"/>
              <a:chOff x="0" y="0"/>
              <a:chExt cx="2646740" cy="319043"/>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43"/>
              <a:chOff x="0" y="0"/>
              <a:chExt cx="2050675" cy="319043"/>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43"/>
              <a:chOff x="0" y="0"/>
              <a:chExt cx="1745836" cy="319043"/>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546480"/>
              <a:chOff x="0" y="0"/>
              <a:chExt cx="1627400" cy="54648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54648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491" y="2911529"/>
            <a:ext cx="1368282" cy="1368282"/>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058" y="1438482"/>
            <a:ext cx="855573" cy="857161"/>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1430" y="1655630"/>
            <a:ext cx="1867340" cy="51810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0795" y="2470250"/>
            <a:ext cx="1866706" cy="51810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0795" y="3284870"/>
            <a:ext cx="1866706" cy="51810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065" y="4099490"/>
            <a:ext cx="1867975" cy="51810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065" y="4914110"/>
            <a:ext cx="1867975" cy="51810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88" y="2877877"/>
            <a:ext cx="3761983" cy="3761983"/>
          </a:xfrm>
          <a:prstGeom prst="ellipse">
            <a:avLst/>
          </a:prstGeom>
          <a:noFill/>
          <a:ln w="9525">
            <a:noFill/>
          </a:ln>
        </p:spPr>
      </p:pic>
      <p:sp>
        <p:nvSpPr>
          <p:cNvPr id="5178"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网络心理问题</a:t>
            </a:r>
            <a:r>
              <a:rPr lang="en-US" altLang="zh-CN" sz="2400" b="1" dirty="0">
                <a:solidFill>
                  <a:srgbClr val="9BBB59"/>
                </a:solidFill>
                <a:latin typeface="微软雅黑" panose="020B0503020204020204" charset="-122"/>
                <a:ea typeface="微软雅黑" panose="020B0503020204020204" charset="-122"/>
                <a:sym typeface="微软雅黑" panose="020B0503020204020204" charset="-122"/>
              </a:rPr>
              <a:t>——</a:t>
            </a: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网络孤独症</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6913" name="Text Box 44"/>
          <p:cNvSpPr/>
          <p:nvPr/>
        </p:nvSpPr>
        <p:spPr>
          <a:xfrm>
            <a:off x="5807075" y="2379345"/>
            <a:ext cx="5154295" cy="3369945"/>
          </a:xfrm>
          <a:prstGeom prst="rect">
            <a:avLst/>
          </a:prstGeom>
          <a:noFill/>
          <a:ln w="9525">
            <a:noFill/>
          </a:ln>
        </p:spPr>
        <p:txBody>
          <a:bodyPr wrap="square">
            <a:spAutoFit/>
          </a:bodyPr>
          <a:p>
            <a:pPr lvl="0">
              <a:lnSpc>
                <a:spcPct val="100000"/>
              </a:lnSpc>
              <a:spcAft>
                <a:spcPts val="1200"/>
              </a:spcAft>
            </a:pPr>
            <a:r>
              <a:rPr lang="zh-CN" altLang="en-US" b="1" dirty="0">
                <a:solidFill>
                  <a:schemeClr val="bg1"/>
                </a:solidFill>
                <a:latin typeface="Calibri" panose="020F0502020204030204" charset="0"/>
                <a:ea typeface="宋体" panose="02010600030101010101" pitchFamily="2" charset="-122"/>
                <a:sym typeface="宋体" panose="02010600030101010101" pitchFamily="2" charset="-122"/>
              </a:rPr>
              <a:t>案例</a:t>
            </a:r>
            <a:endParaRPr lang="zh-CN" altLang="en-US" b="1" dirty="0">
              <a:solidFill>
                <a:schemeClr val="bg1"/>
              </a:solidFill>
              <a:latin typeface="Calibri" panose="020F0502020204030204" charset="0"/>
              <a:ea typeface="宋体" panose="02010600030101010101" pitchFamily="2" charset="-122"/>
              <a:sym typeface="宋体" panose="02010600030101010101" pitchFamily="2" charset="-122"/>
            </a:endParaRPr>
          </a:p>
          <a:p>
            <a:pPr lvl="0" indent="457200">
              <a:lnSpc>
                <a:spcPct val="130000"/>
              </a:lnSpc>
              <a:spcAft>
                <a:spcPts val="0"/>
              </a:spcAft>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新婚不久的天津市民刘冬，常跟闺蜜抱怨自己与老公越来越缺乏沟通。她说，以前谈恋爱时和老公常常交流，现在两人下班回家后就各自抱着电脑上网，几乎不说话。“每个人都在成长与变化。如果不及时通过沟通了解这种变化，很不利于夫妻和谐。”深圳某高校大三学生林婉清宿舍的6名同学每天晚上回宿舍都在自己的座位上戴着耳机，看着电脑，不跟其他人说话。即使有事也只会通过QQ或MSN说。“那种安静与沉默，常常让我感到害怕。</a:t>
            </a:r>
            <a:endParaRPr lang="en-US" altLang="x-none" sz="1600" dirty="0">
              <a:ea typeface="宋体" panose="02010600030101010101" pitchFamily="2" charset="-122"/>
            </a:endParaRPr>
          </a:p>
        </p:txBody>
      </p:sp>
      <p:pic>
        <p:nvPicPr>
          <p:cNvPr id="36914" name="Picture 3" descr="C:\Users\cxy\Desktop\中职-《心理健康》\图\a8014c086e061d9592c180287df40ad162d9ca1f.jpga8014c086e061d9592c180287df40ad162d9ca1f"/>
          <p:cNvPicPr>
            <a:picLocks noChangeAspect="1"/>
          </p:cNvPicPr>
          <p:nvPr/>
        </p:nvPicPr>
        <p:blipFill>
          <a:blip r:embed="rId1"/>
          <a:srcRect/>
          <a:stretch>
            <a:fillRect/>
          </a:stretch>
        </p:blipFill>
        <p:spPr>
          <a:xfrm>
            <a:off x="2526665" y="3305175"/>
            <a:ext cx="3146425" cy="2127250"/>
          </a:xfrm>
          <a:prstGeom prst="rect">
            <a:avLst/>
          </a:prstGeom>
          <a:noFill/>
          <a:ln w="19050"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913"/>
                                        </p:tgtEl>
                                        <p:attrNameLst>
                                          <p:attrName>style.visibility</p:attrName>
                                        </p:attrNameLst>
                                      </p:cBhvr>
                                      <p:to>
                                        <p:strVal val="visible"/>
                                      </p:to>
                                    </p:set>
                                    <p:animEffect filter="fade">
                                      <p:cBhvr>
                                        <p:cTn id="7" dur="1000"/>
                                        <p:tgtEl>
                                          <p:spTgt spid="36913"/>
                                        </p:tgtEl>
                                      </p:cBhvr>
                                    </p:animEffect>
                                    <p:anim calcmode="lin" valueType="num">
                                      <p:cBhvr>
                                        <p:cTn id="8" dur="1000" fill="hold"/>
                                        <p:tgtEl>
                                          <p:spTgt spid="36913"/>
                                        </p:tgtEl>
                                        <p:attrNameLst>
                                          <p:attrName>ppt_x</p:attrName>
                                        </p:attrNameLst>
                                      </p:cBhvr>
                                      <p:tavLst>
                                        <p:tav tm="0">
                                          <p:val>
                                            <p:strVal val="#ppt_x"/>
                                          </p:val>
                                        </p:tav>
                                        <p:tav tm="100000">
                                          <p:val>
                                            <p:strVal val="#ppt_x"/>
                                          </p:val>
                                        </p:tav>
                                      </p:tavLst>
                                    </p:anim>
                                    <p:anim calcmode="lin" valueType="num">
                                      <p:cBhvr>
                                        <p:cTn id="9"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3"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10</a:t>
              </a:r>
              <a:endParaRPr 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网络对中职学生的积极影响</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6913" name="Text Box 44"/>
          <p:cNvSpPr/>
          <p:nvPr/>
        </p:nvSpPr>
        <p:spPr>
          <a:xfrm>
            <a:off x="6005830" y="2435860"/>
            <a:ext cx="5447665" cy="2758440"/>
          </a:xfrm>
          <a:prstGeom prst="rect">
            <a:avLst/>
          </a:prstGeom>
          <a:noFill/>
          <a:ln w="9525">
            <a:noFill/>
          </a:ln>
        </p:spPr>
        <p:txBody>
          <a:bodyPr wrap="square">
            <a:spAutoFit/>
          </a:bodyPr>
          <a:p>
            <a:pPr lvl="0">
              <a:lnSpc>
                <a:spcPct val="150000"/>
              </a:lnSpc>
              <a:spcAft>
                <a:spcPts val="1200"/>
              </a:spcAft>
            </a:pPr>
            <a:r>
              <a:rPr lang="zh-CN" altLang="en-US" dirty="0">
                <a:solidFill>
                  <a:schemeClr val="bg1"/>
                </a:solidFill>
                <a:latin typeface="微软雅黑" panose="020B0503020204020204" charset="-122"/>
                <a:ea typeface="微软雅黑" panose="020B0503020204020204" charset="-122"/>
              </a:rPr>
              <a:t>一、网络是学习的工具，有利于中职生汲取多方知识</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1200"/>
              </a:spcAft>
            </a:pP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1200"/>
              </a:spcAft>
            </a:pPr>
            <a:r>
              <a:rPr lang="zh-CN" altLang="en-US" dirty="0">
                <a:solidFill>
                  <a:schemeClr val="bg1"/>
                </a:solidFill>
                <a:latin typeface="微软雅黑" panose="020B0503020204020204" charset="-122"/>
                <a:ea typeface="微软雅黑" panose="020B0503020204020204" charset="-122"/>
              </a:rPr>
              <a:t>二、网络是交流的工具，有利于中职生进行友情互动 </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1200"/>
              </a:spcAft>
            </a:pP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1200"/>
              </a:spcAft>
            </a:pPr>
            <a:r>
              <a:rPr lang="zh-CN" altLang="en-US" dirty="0">
                <a:solidFill>
                  <a:schemeClr val="bg1"/>
                </a:solidFill>
                <a:latin typeface="微软雅黑" panose="020B0503020204020204" charset="-122"/>
                <a:ea typeface="微软雅黑" panose="020B0503020204020204" charset="-122"/>
              </a:rPr>
              <a:t>三、网络有利于中职生放松心情、缓解心理压力</a:t>
            </a:r>
            <a:endParaRPr lang="zh-CN" altLang="en-US" dirty="0">
              <a:solidFill>
                <a:schemeClr val="bg1"/>
              </a:solidFill>
              <a:latin typeface="微软雅黑" panose="020B0503020204020204" charset="-122"/>
              <a:ea typeface="微软雅黑" panose="020B0503020204020204" charset="-122"/>
            </a:endParaRPr>
          </a:p>
        </p:txBody>
      </p:sp>
      <p:pic>
        <p:nvPicPr>
          <p:cNvPr id="36914" name="Picture 3" descr="C:\Users\cxy\Desktop\中职-《心理健康》\图\10658PICvNs_1024.jpg10658PICvNs_1024"/>
          <p:cNvPicPr>
            <a:picLocks noChangeAspect="1"/>
          </p:cNvPicPr>
          <p:nvPr/>
        </p:nvPicPr>
        <p:blipFill>
          <a:blip r:embed="rId1"/>
          <a:srcRect/>
          <a:stretch>
            <a:fillRect/>
          </a:stretch>
        </p:blipFill>
        <p:spPr>
          <a:xfrm>
            <a:off x="2362200" y="2536190"/>
            <a:ext cx="3542030" cy="2657475"/>
          </a:xfrm>
          <a:prstGeom prst="rect">
            <a:avLst/>
          </a:prstGeom>
          <a:noFill/>
          <a:ln w="19050"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913"/>
                                        </p:tgtEl>
                                        <p:attrNameLst>
                                          <p:attrName>style.visibility</p:attrName>
                                        </p:attrNameLst>
                                      </p:cBhvr>
                                      <p:to>
                                        <p:strVal val="visible"/>
                                      </p:to>
                                    </p:set>
                                    <p:animEffect filter="fade">
                                      <p:cBhvr>
                                        <p:cTn id="7" dur="1000"/>
                                        <p:tgtEl>
                                          <p:spTgt spid="36913"/>
                                        </p:tgtEl>
                                      </p:cBhvr>
                                    </p:animEffect>
                                    <p:anim calcmode="lin" valueType="num">
                                      <p:cBhvr>
                                        <p:cTn id="8" dur="1000" fill="hold"/>
                                        <p:tgtEl>
                                          <p:spTgt spid="36913"/>
                                        </p:tgtEl>
                                        <p:attrNameLst>
                                          <p:attrName>ppt_x</p:attrName>
                                        </p:attrNameLst>
                                      </p:cBhvr>
                                      <p:tavLst>
                                        <p:tav tm="0">
                                          <p:val>
                                            <p:strVal val="#ppt_x"/>
                                          </p:val>
                                        </p:tav>
                                        <p:tav tm="100000">
                                          <p:val>
                                            <p:strVal val="#ppt_x"/>
                                          </p:val>
                                        </p:tav>
                                      </p:tavLst>
                                    </p:anim>
                                    <p:anim calcmode="lin" valueType="num">
                                      <p:cBhvr>
                                        <p:cTn id="9"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6898"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99"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6900" name="组合 36899"/>
          <p:cNvGrpSpPr/>
          <p:nvPr/>
        </p:nvGrpSpPr>
        <p:grpSpPr>
          <a:xfrm>
            <a:off x="1883410" y="512763"/>
            <a:ext cx="539750" cy="539750"/>
            <a:chOff x="0" y="0"/>
            <a:chExt cx="540000" cy="540000"/>
          </a:xfrm>
        </p:grpSpPr>
        <p:sp>
          <p:nvSpPr>
            <p:cNvPr id="3690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6902" name="TextBox 93"/>
            <p:cNvSpPr/>
            <p:nvPr/>
          </p:nvSpPr>
          <p:spPr>
            <a:xfrm>
              <a:off x="0" y="39167"/>
              <a:ext cx="522212" cy="486635"/>
            </a:xfrm>
            <a:prstGeom prst="rect">
              <a:avLst/>
            </a:prstGeom>
            <a:noFill/>
            <a:ln w="9525">
              <a:noFill/>
            </a:ln>
          </p:spPr>
          <p:txBody>
            <a:bodyPr wrap="none">
              <a:spAutoFit/>
            </a:bodyPr>
            <a:p>
              <a:pPr lvl="0">
                <a:lnSpc>
                  <a:spcPct val="100000"/>
                </a:lnSpc>
              </a:pP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11</a:t>
              </a:r>
              <a:endParaRPr lang="en-US" dirty="0">
                <a:ea typeface="宋体" panose="02010600030101010101" pitchFamily="2" charset="-122"/>
              </a:endParaRPr>
            </a:p>
          </p:txBody>
        </p:sp>
      </p:grpSp>
      <p:sp>
        <p:nvSpPr>
          <p:cNvPr id="36903"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网络对中职学生的不良影响</a:t>
            </a:r>
            <a:endParaRPr lang="zh-CN" altLang="en-US" sz="2400" b="1" dirty="0">
              <a:solidFill>
                <a:srgbClr val="9BBB59"/>
              </a:solidFill>
              <a:latin typeface="微软雅黑" panose="020B0503020204020204" charset="-122"/>
              <a:ea typeface="微软雅黑" panose="020B0503020204020204" charset="-122"/>
              <a:sym typeface="微软雅黑" panose="020B0503020204020204" charset="-122"/>
            </a:endParaRPr>
          </a:p>
        </p:txBody>
      </p:sp>
      <p:sp>
        <p:nvSpPr>
          <p:cNvPr id="3690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36913" name="Text Box 44"/>
          <p:cNvSpPr/>
          <p:nvPr/>
        </p:nvSpPr>
        <p:spPr>
          <a:xfrm>
            <a:off x="2563495" y="2338705"/>
            <a:ext cx="8936355" cy="2971800"/>
          </a:xfrm>
          <a:prstGeom prst="rect">
            <a:avLst/>
          </a:prstGeom>
          <a:noFill/>
          <a:ln w="9525">
            <a:noFill/>
          </a:ln>
        </p:spPr>
        <p:txBody>
          <a:bodyPr wrap="square">
            <a:spAutoFit/>
          </a:bodyPr>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一、过度使用网络会影响中职生的学业生涯</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二、过度使用网络会损坏中职生的身心健康，影响中职生的正常生活 </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三、破坏当事人的社会交往和社会关系，导致人际关系障碍</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四、过度使用网络，阻碍中职生的认知发展</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五、过度使用网络，阻碍中职生情感发展的独立性和稳定性</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六、对网络的不当使用，会影响中职生的人生观、价值观和道德观的形成</a:t>
            </a:r>
            <a:endParaRPr lang="zh-CN" altLang="en-US" dirty="0">
              <a:solidFill>
                <a:schemeClr val="bg1"/>
              </a:solidFill>
              <a:latin typeface="微软雅黑" panose="020B0503020204020204" charset="-122"/>
              <a:ea typeface="微软雅黑" panose="020B0503020204020204" charset="-122"/>
            </a:endParaRPr>
          </a:p>
          <a:p>
            <a:pPr lvl="0">
              <a:lnSpc>
                <a:spcPct val="150000"/>
              </a:lnSpc>
              <a:spcAft>
                <a:spcPts val="0"/>
              </a:spcAft>
            </a:pPr>
            <a:r>
              <a:rPr lang="zh-CN" altLang="en-US" dirty="0">
                <a:solidFill>
                  <a:schemeClr val="bg1"/>
                </a:solidFill>
                <a:latin typeface="微软雅黑" panose="020B0503020204020204" charset="-122"/>
                <a:ea typeface="微软雅黑" panose="020B0503020204020204" charset="-122"/>
              </a:rPr>
              <a:t>七、网络可能阻碍中职生人格的健康成长，甚至导致人格扭曲</a:t>
            </a:r>
            <a:endParaRPr lang="zh-CN" altLang="en-US" dirty="0">
              <a:solidFill>
                <a:schemeClr val="bg1"/>
              </a:solidFill>
              <a:latin typeface="微软雅黑" panose="020B0503020204020204" charset="-122"/>
              <a:ea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913"/>
                                        </p:tgtEl>
                                        <p:attrNameLst>
                                          <p:attrName>style.visibility</p:attrName>
                                        </p:attrNameLst>
                                      </p:cBhvr>
                                      <p:to>
                                        <p:strVal val="visible"/>
                                      </p:to>
                                    </p:set>
                                    <p:animEffect filter="fade">
                                      <p:cBhvr>
                                        <p:cTn id="7" dur="1000"/>
                                        <p:tgtEl>
                                          <p:spTgt spid="36913"/>
                                        </p:tgtEl>
                                      </p:cBhvr>
                                    </p:animEffect>
                                    <p:anim calcmode="lin" valueType="num">
                                      <p:cBhvr>
                                        <p:cTn id="8" dur="1000" fill="hold"/>
                                        <p:tgtEl>
                                          <p:spTgt spid="36913"/>
                                        </p:tgtEl>
                                        <p:attrNameLst>
                                          <p:attrName>ppt_x</p:attrName>
                                        </p:attrNameLst>
                                      </p:cBhvr>
                                      <p:tavLst>
                                        <p:tav tm="0">
                                          <p:val>
                                            <p:strVal val="#ppt_x"/>
                                          </p:val>
                                        </p:tav>
                                        <p:tav tm="100000">
                                          <p:val>
                                            <p:strVal val="#ppt_x"/>
                                          </p:val>
                                        </p:tav>
                                      </p:tavLst>
                                    </p:anim>
                                    <p:anim calcmode="lin" valueType="num">
                                      <p:cBhvr>
                                        <p:cTn id="9" dur="1000" fill="hold"/>
                                        <p:tgtEl>
                                          <p:spTgt spid="36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3"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lstStyle/>
          <a:p>
            <a:r>
              <a:rPr lang="en-US" dirty="0"/>
              <a:t>THANKS</a:t>
            </a:r>
            <a:endParaRPr lang="en-US" dirty="0"/>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1430" y="1655630"/>
            <a:ext cx="1867340" cy="51810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0795" y="2470250"/>
            <a:ext cx="1866706" cy="51810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0795" y="3284870"/>
            <a:ext cx="1866706" cy="51810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065" y="4099490"/>
            <a:ext cx="1867975" cy="51810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065" y="4914110"/>
            <a:ext cx="1867975" cy="51810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88" y="2877877"/>
            <a:ext cx="3761983" cy="3761983"/>
          </a:xfrm>
          <a:prstGeom prst="ellipse">
            <a:avLst/>
          </a:prstGeom>
          <a:noFill/>
          <a:ln w="9525">
            <a:noFill/>
          </a:ln>
        </p:spPr>
      </p:pic>
      <p:grpSp>
        <p:nvGrpSpPr>
          <p:cNvPr id="59" name="组合 58"/>
          <p:cNvGrpSpPr/>
          <p:nvPr/>
        </p:nvGrpSpPr>
        <p:grpSpPr>
          <a:xfrm>
            <a:off x="3277529" y="1441657"/>
            <a:ext cx="5866789" cy="4081089"/>
            <a:chOff x="0" y="0"/>
            <a:chExt cx="5868144" cy="3383601"/>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745384" cy="319043"/>
              <a:chOff x="0" y="0"/>
              <a:chExt cx="1745384" cy="319043"/>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060" y="0"/>
                <a:ext cx="1444324"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43"/>
              <a:chOff x="0" y="0"/>
              <a:chExt cx="2646740" cy="319043"/>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43"/>
              <a:chOff x="0" y="0"/>
              <a:chExt cx="2050675" cy="319043"/>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43"/>
              <a:chOff x="0" y="0"/>
              <a:chExt cx="1745836" cy="319043"/>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745384" cy="319043"/>
              <a:chOff x="0" y="0"/>
              <a:chExt cx="1745384" cy="319043"/>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060" y="0"/>
                <a:ext cx="1444324"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491" y="2911529"/>
            <a:ext cx="1368282" cy="1368282"/>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058" y="1438482"/>
            <a:ext cx="855573" cy="857161"/>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27683"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85"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诞生与发展</a:t>
            </a:r>
            <a:endParaRPr lang="zh-CN" altLang="en-US" dirty="0">
              <a:ea typeface="宋体" panose="02010600030101010101" pitchFamily="2" charset="-122"/>
            </a:endParaRPr>
          </a:p>
        </p:txBody>
      </p:sp>
      <p:sp>
        <p:nvSpPr>
          <p:cNvPr id="27686"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网络心理特点</a:t>
            </a:r>
            <a:endParaRPr lang="zh-CN" altLang="en-US" dirty="0">
              <a:ea typeface="宋体" panose="02010600030101010101" pitchFamily="2" charset="-122"/>
            </a:endParaRPr>
          </a:p>
        </p:txBody>
      </p:sp>
      <p:sp>
        <p:nvSpPr>
          <p:cNvPr id="27687"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网络的不良影响</a:t>
            </a:r>
            <a:endParaRPr lang="zh-CN" altLang="en-US" dirty="0">
              <a:ea typeface="宋体" panose="02010600030101010101" pitchFamily="2" charset="-122"/>
            </a:endParaRPr>
          </a:p>
        </p:txBody>
      </p:sp>
      <p:sp>
        <p:nvSpPr>
          <p:cNvPr id="27688"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7689" name="Picture 2" descr="C:\Users\user\Desktop\xpic6998.jpg"/>
          <p:cNvPicPr>
            <a:picLocks noChangeAspect="1"/>
          </p:cNvPicPr>
          <p:nvPr/>
        </p:nvPicPr>
        <p:blipFill>
          <a:blip r:embed="rId1"/>
          <a:srcRect t="3712" b="1001"/>
          <a:stretch>
            <a:fillRect/>
          </a:stretch>
        </p:blipFill>
        <p:spPr>
          <a:xfrm>
            <a:off x="8903335" y="1844675"/>
            <a:ext cx="2160588" cy="1368425"/>
          </a:xfrm>
          <a:prstGeom prst="rect">
            <a:avLst/>
          </a:prstGeom>
          <a:blipFill rotWithShape="1">
            <a:blip r:embed="rId2"/>
            <a:srcRect t="3712" b="1001"/>
            <a:stretch>
              <a:fillRect/>
            </a:stretch>
          </a:blip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1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7" name="组合 16"/>
            <p:cNvGrpSpPr/>
            <p:nvPr/>
          </p:nvGrpSpPr>
          <p:grpSpPr>
            <a:xfrm>
              <a:off x="-144" y="5173"/>
              <a:ext cx="2940" cy="816"/>
              <a:chOff x="-145" y="5130"/>
              <a:chExt cx="2940" cy="816"/>
            </a:xfrm>
          </p:grpSpPr>
          <p:sp>
            <p:nvSpPr>
              <p:cNvPr id="18"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20"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1" name="组合 20"/>
            <p:cNvGrpSpPr/>
            <p:nvPr/>
          </p:nvGrpSpPr>
          <p:grpSpPr>
            <a:xfrm>
              <a:off x="-146" y="6456"/>
              <a:ext cx="2942" cy="816"/>
              <a:chOff x="-147" y="6427"/>
              <a:chExt cx="2942" cy="816"/>
            </a:xfrm>
          </p:grpSpPr>
          <p:sp>
            <p:nvSpPr>
              <p:cNvPr id="22"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3"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4"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a:off x="-146" y="7739"/>
              <a:ext cx="2942" cy="816"/>
              <a:chOff x="-147" y="7737"/>
              <a:chExt cx="2942" cy="816"/>
            </a:xfrm>
          </p:grpSpPr>
          <p:sp>
            <p:nvSpPr>
              <p:cNvPr id="26"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7"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30"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37924" name="TextBox 126"/>
          <p:cNvSpPr/>
          <p:nvPr/>
        </p:nvSpPr>
        <p:spPr>
          <a:xfrm>
            <a:off x="3757930" y="2040255"/>
            <a:ext cx="5145405" cy="975360"/>
          </a:xfrm>
          <a:prstGeom prst="rect">
            <a:avLst/>
          </a:prstGeom>
          <a:noFill/>
          <a:ln w="9525">
            <a:noFill/>
          </a:ln>
        </p:spPr>
        <p:txBody>
          <a:bodyPr wrap="square">
            <a:spAutoFit/>
          </a:bodyPr>
          <a:p>
            <a:pPr lvl="0" algn="l">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学习单元九  让互联网成为你的好帮手</a:t>
            </a:r>
            <a:r>
              <a:rPr lang="en-US" altLang="zh-CN" sz="28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中职学生网络心理</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7688"/>
                                        </p:tgtEl>
                                        <p:attrNameLst>
                                          <p:attrName>style.visibility</p:attrName>
                                        </p:attrNameLst>
                                      </p:cBhvr>
                                      <p:to>
                                        <p:strVal val="visible"/>
                                      </p:to>
                                    </p:set>
                                    <p:animEffect filter="wipe(left)">
                                      <p:cBhvr>
                                        <p:cTn id="7" dur="400"/>
                                        <p:tgtEl>
                                          <p:spTgt spid="27688"/>
                                        </p:tgtEl>
                                      </p:cBhvr>
                                    </p:animEffect>
                                  </p:childTnLst>
                                </p:cTn>
                              </p:par>
                              <p:par>
                                <p:cTn id="8" presetID="52" presetClass="entr" presetSubtype="0" fill="hold" nodeType="withEffect">
                                  <p:stCondLst>
                                    <p:cond delay="100"/>
                                  </p:stCondLst>
                                  <p:childTnLst>
                                    <p:set>
                                      <p:cBhvr>
                                        <p:cTn id="9" dur="1" fill="hold">
                                          <p:stCondLst>
                                            <p:cond delay="0"/>
                                          </p:stCondLst>
                                        </p:cTn>
                                        <p:tgtEl>
                                          <p:spTgt spid="27689"/>
                                        </p:tgtEl>
                                        <p:attrNameLst>
                                          <p:attrName>style.visibility</p:attrName>
                                        </p:attrNameLst>
                                      </p:cBhvr>
                                      <p:to>
                                        <p:strVal val="visible"/>
                                      </p:to>
                                    </p:set>
                                    <p:animScale>
                                      <p:cBhvr>
                                        <p:cTn id="10" dur="500" decel="50000" fill="hold">
                                          <p:stCondLst>
                                            <p:cond delay="0"/>
                                          </p:stCondLst>
                                        </p:cTn>
                                        <p:tgtEl>
                                          <p:spTgt spid="276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27689"/>
                                        </p:tgtEl>
                                        <p:attrNameLst>
                                          <p:attrName>ppt_x</p:attrName>
                                          <p:attrName>ppt_y</p:attrName>
                                        </p:attrNameLst>
                                      </p:cBhvr>
                                    </p:animMotion>
                                    <p:animEffect filter="fade">
                                      <p:cBhvr>
                                        <p:cTn id="12" dur="500"/>
                                        <p:tgtEl>
                                          <p:spTgt spid="27689"/>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27685"/>
                                        </p:tgtEl>
                                        <p:attrNameLst>
                                          <p:attrName>style.visibility</p:attrName>
                                        </p:attrNameLst>
                                      </p:cBhvr>
                                      <p:to>
                                        <p:strVal val="visible"/>
                                      </p:to>
                                    </p:set>
                                    <p:animScale>
                                      <p:cBhvr>
                                        <p:cTn id="15" dur="500" decel="50000" fill="hold">
                                          <p:stCondLst>
                                            <p:cond delay="0"/>
                                          </p:stCondLst>
                                        </p:cTn>
                                        <p:tgtEl>
                                          <p:spTgt spid="276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27685"/>
                                        </p:tgtEl>
                                        <p:attrNameLst>
                                          <p:attrName>ppt_x</p:attrName>
                                          <p:attrName>ppt_y</p:attrName>
                                        </p:attrNameLst>
                                      </p:cBhvr>
                                    </p:animMotion>
                                    <p:animEffect filter="fade">
                                      <p:cBhvr>
                                        <p:cTn id="17" dur="500"/>
                                        <p:tgtEl>
                                          <p:spTgt spid="27685"/>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27686"/>
                                        </p:tgtEl>
                                        <p:attrNameLst>
                                          <p:attrName>style.visibility</p:attrName>
                                        </p:attrNameLst>
                                      </p:cBhvr>
                                      <p:to>
                                        <p:strVal val="visible"/>
                                      </p:to>
                                    </p:set>
                                    <p:animScale>
                                      <p:cBhvr>
                                        <p:cTn id="20" dur="500" decel="50000" fill="hold">
                                          <p:stCondLst>
                                            <p:cond delay="0"/>
                                          </p:stCondLst>
                                        </p:cTn>
                                        <p:tgtEl>
                                          <p:spTgt spid="276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27686"/>
                                        </p:tgtEl>
                                        <p:attrNameLst>
                                          <p:attrName>ppt_x</p:attrName>
                                          <p:attrName>ppt_y</p:attrName>
                                        </p:attrNameLst>
                                      </p:cBhvr>
                                    </p:animMotion>
                                    <p:animEffect filter="fade">
                                      <p:cBhvr>
                                        <p:cTn id="22" dur="500"/>
                                        <p:tgtEl>
                                          <p:spTgt spid="27686"/>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27687"/>
                                        </p:tgtEl>
                                        <p:attrNameLst>
                                          <p:attrName>style.visibility</p:attrName>
                                        </p:attrNameLst>
                                      </p:cBhvr>
                                      <p:to>
                                        <p:strVal val="visible"/>
                                      </p:to>
                                    </p:set>
                                    <p:animScale>
                                      <p:cBhvr>
                                        <p:cTn id="25" dur="500" decel="50000" fill="hold">
                                          <p:stCondLst>
                                            <p:cond delay="0"/>
                                          </p:stCondLst>
                                        </p:cTn>
                                        <p:tgtEl>
                                          <p:spTgt spid="276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27687"/>
                                        </p:tgtEl>
                                        <p:attrNameLst>
                                          <p:attrName>ppt_x</p:attrName>
                                          <p:attrName>ppt_y</p:attrName>
                                        </p:attrNameLst>
                                      </p:cBhvr>
                                    </p:animMotion>
                                    <p:animEffect filter="fade">
                                      <p:cBhvr>
                                        <p:cTn id="27" dur="500"/>
                                        <p:tgtEl>
                                          <p:spTgt spid="27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5" grpId="0" bldLvl="0" animBg="1"/>
      <p:bldP spid="27686" grpId="0" bldLvl="0" animBg="1"/>
      <p:bldP spid="27687" grpId="0" bldLvl="0" animBg="1"/>
      <p:bldP spid="2768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8720" name="Picture 9" descr="C:\Users\cxy\Desktop\中职-《心理健康》\图\mp29504303_1440650737347_2.jpegmp29504303_1440650737347_2"/>
          <p:cNvPicPr>
            <a:picLocks noChangeAspect="1"/>
          </p:cNvPicPr>
          <p:nvPr/>
        </p:nvPicPr>
        <p:blipFill>
          <a:blip r:embed="rId1"/>
          <a:srcRect/>
          <a:stretch>
            <a:fillRect/>
          </a:stretch>
        </p:blipFill>
        <p:spPr>
          <a:xfrm>
            <a:off x="8112760" y="2302510"/>
            <a:ext cx="4057015" cy="3043555"/>
          </a:xfrm>
          <a:prstGeom prst="rect">
            <a:avLst/>
          </a:prstGeom>
          <a:noFill/>
          <a:ln w="9525">
            <a:noFill/>
          </a:ln>
        </p:spPr>
      </p:pic>
      <p:sp>
        <p:nvSpPr>
          <p:cNvPr id="2867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8706" name="Picture 2" descr="D:\Teliss_Tong\Copy\定期备份\工作备份\！PPT图片及版面资源\06-PPT精选插图\12-标签\绿色上角.png"/>
          <p:cNvPicPr>
            <a:picLocks noChangeAspect="1"/>
          </p:cNvPicPr>
          <p:nvPr/>
        </p:nvPicPr>
        <p:blipFill>
          <a:blip r:embed="rId2"/>
          <a:stretch>
            <a:fillRect/>
          </a:stretch>
        </p:blipFill>
        <p:spPr>
          <a:xfrm>
            <a:off x="10270173" y="1031875"/>
            <a:ext cx="1514475" cy="414338"/>
          </a:xfrm>
          <a:prstGeom prst="rect">
            <a:avLst/>
          </a:prstGeom>
          <a:noFill/>
          <a:ln w="9525">
            <a:noFill/>
          </a:ln>
        </p:spPr>
      </p:pic>
      <p:grpSp>
        <p:nvGrpSpPr>
          <p:cNvPr id="28707" name="组合 28706"/>
          <p:cNvGrpSpPr/>
          <p:nvPr/>
        </p:nvGrpSpPr>
        <p:grpSpPr>
          <a:xfrm>
            <a:off x="1883410" y="512763"/>
            <a:ext cx="539750" cy="539750"/>
            <a:chOff x="0" y="0"/>
            <a:chExt cx="540000" cy="540000"/>
          </a:xfrm>
        </p:grpSpPr>
        <p:sp>
          <p:nvSpPr>
            <p:cNvPr id="2870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870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28710"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互联网的诞生与发展</a:t>
            </a:r>
            <a:endParaRPr lang="zh-CN" altLang="en-US" dirty="0">
              <a:ea typeface="宋体" panose="02010600030101010101" pitchFamily="2" charset="-122"/>
            </a:endParaRPr>
          </a:p>
        </p:txBody>
      </p:sp>
      <p:sp>
        <p:nvSpPr>
          <p:cNvPr id="2871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诞生</a:t>
            </a:r>
            <a:endParaRPr lang="zh-CN" altLang="en-US" dirty="0">
              <a:ea typeface="宋体" panose="02010600030101010101" pitchFamily="2" charset="-122"/>
            </a:endParaRPr>
          </a:p>
        </p:txBody>
      </p:sp>
      <p:sp>
        <p:nvSpPr>
          <p:cNvPr id="2871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8714" name="矩形 6"/>
          <p:cNvSpPr/>
          <p:nvPr/>
        </p:nvSpPr>
        <p:spPr>
          <a:xfrm>
            <a:off x="2237423" y="1700213"/>
            <a:ext cx="609123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5"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716" name="TextBox 10"/>
          <p:cNvSpPr/>
          <p:nvPr/>
        </p:nvSpPr>
        <p:spPr>
          <a:xfrm>
            <a:off x="1991360" y="2441575"/>
            <a:ext cx="492125" cy="10274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互联网</a:t>
            </a:r>
            <a:endParaRPr lang="zh-CN" altLang="en-US" dirty="0">
              <a:ea typeface="宋体" panose="02010600030101010101" pitchFamily="2" charset="-122"/>
            </a:endParaRPr>
          </a:p>
        </p:txBody>
      </p:sp>
      <p:sp>
        <p:nvSpPr>
          <p:cNvPr id="28717" name="圆角矩形 23"/>
          <p:cNvSpPr/>
          <p:nvPr/>
        </p:nvSpPr>
        <p:spPr>
          <a:xfrm>
            <a:off x="2567623" y="1844675"/>
            <a:ext cx="5616575"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8718" name="TextBox 8"/>
          <p:cNvSpPr/>
          <p:nvPr/>
        </p:nvSpPr>
        <p:spPr>
          <a:xfrm>
            <a:off x="2683510" y="2122488"/>
            <a:ext cx="5429250" cy="122301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我们都应牢记，电脑与网络就像火一样，是个好帮手，却是个坏主子。</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                                                  ——伊凡.戈登伯格</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8719" name="TextBox 8"/>
          <p:cNvSpPr/>
          <p:nvPr/>
        </p:nvSpPr>
        <p:spPr>
          <a:xfrm>
            <a:off x="2683510" y="3808413"/>
            <a:ext cx="542925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互联网（Internet）又叫因特网、国际互联网和计算机网络，有时也简称为“网络”。它主要是指由全球的计算机等终端通过传输控制协议和国际互联协议（TCP／IP）连接而成的一个庞大的带有共享性的全球信息系统。</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707"/>
                                        </p:tgtEl>
                                        <p:attrNameLst>
                                          <p:attrName>style.visibility</p:attrName>
                                        </p:attrNameLst>
                                      </p:cBhvr>
                                      <p:to>
                                        <p:strVal val="visible"/>
                                      </p:to>
                                    </p:set>
                                    <p:anim calcmode="lin" valueType="num">
                                      <p:cBhvr>
                                        <p:cTn id="7" dur="500" fill="hold"/>
                                        <p:tgtEl>
                                          <p:spTgt spid="28707"/>
                                        </p:tgtEl>
                                        <p:attrNameLst>
                                          <p:attrName>ppt_x</p:attrName>
                                        </p:attrNameLst>
                                      </p:cBhvr>
                                      <p:tavLst>
                                        <p:tav tm="0">
                                          <p:val>
                                            <p:strVal val="#ppt_x"/>
                                          </p:val>
                                        </p:tav>
                                        <p:tav tm="100000">
                                          <p:val>
                                            <p:strVal val="#ppt_x"/>
                                          </p:val>
                                        </p:tav>
                                      </p:tavLst>
                                    </p:anim>
                                    <p:anim calcmode="lin" valueType="num">
                                      <p:cBhvr>
                                        <p:cTn id="8" dur="500" fill="hold"/>
                                        <p:tgtEl>
                                          <p:spTgt spid="2870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710"/>
                                        </p:tgtEl>
                                        <p:attrNameLst>
                                          <p:attrName>style.visibility</p:attrName>
                                        </p:attrNameLst>
                                      </p:cBhvr>
                                      <p:to>
                                        <p:strVal val="visible"/>
                                      </p:to>
                                    </p:set>
                                    <p:anim calcmode="lin" valueType="num">
                                      <p:cBhvr>
                                        <p:cTn id="11" dur="500" fill="hold"/>
                                        <p:tgtEl>
                                          <p:spTgt spid="28710"/>
                                        </p:tgtEl>
                                        <p:attrNameLst>
                                          <p:attrName>ppt_x</p:attrName>
                                        </p:attrNameLst>
                                      </p:cBhvr>
                                      <p:tavLst>
                                        <p:tav tm="0">
                                          <p:val>
                                            <p:strVal val="#ppt_x"/>
                                          </p:val>
                                        </p:tav>
                                        <p:tav tm="100000">
                                          <p:val>
                                            <p:strVal val="#ppt_x"/>
                                          </p:val>
                                        </p:tav>
                                      </p:tavLst>
                                    </p:anim>
                                    <p:anim calcmode="lin" valueType="num">
                                      <p:cBhvr>
                                        <p:cTn id="12" dur="500" fill="hold"/>
                                        <p:tgtEl>
                                          <p:spTgt spid="287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8718"/>
                                        </p:tgtEl>
                                        <p:attrNameLst>
                                          <p:attrName>style.visibility</p:attrName>
                                        </p:attrNameLst>
                                      </p:cBhvr>
                                      <p:to>
                                        <p:strVal val="visible"/>
                                      </p:to>
                                    </p:set>
                                    <p:animScale>
                                      <p:cBhvr>
                                        <p:cTn id="16" dur="1000" decel="50000" fill="hold">
                                          <p:stCondLst>
                                            <p:cond delay="0"/>
                                          </p:stCondLst>
                                        </p:cTn>
                                        <p:tgtEl>
                                          <p:spTgt spid="287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8718"/>
                                        </p:tgtEl>
                                        <p:attrNameLst>
                                          <p:attrName>ppt_x</p:attrName>
                                          <p:attrName>ppt_y</p:attrName>
                                        </p:attrNameLst>
                                      </p:cBhvr>
                                    </p:animMotion>
                                    <p:animEffect filter="fade">
                                      <p:cBhvr>
                                        <p:cTn id="18" dur="1000"/>
                                        <p:tgtEl>
                                          <p:spTgt spid="28718"/>
                                        </p:tgtEl>
                                      </p:cBhvr>
                                    </p:animEffect>
                                  </p:childTnLst>
                                </p:cTn>
                              </p:par>
                              <p:par>
                                <p:cTn id="19" presetID="52" presetClass="entr" presetSubtype="0" fill="hold" grpId="0" nodeType="withEffect">
                                  <p:stCondLst>
                                    <p:cond delay="200"/>
                                  </p:stCondLst>
                                  <p:iterate type="lt">
                                    <p:tmAbs val="0"/>
                                  </p:iterate>
                                  <p:childTnLst>
                                    <p:set>
                                      <p:cBhvr>
                                        <p:cTn id="20" dur="1" fill="hold">
                                          <p:stCondLst>
                                            <p:cond delay="0"/>
                                          </p:stCondLst>
                                        </p:cTn>
                                        <p:tgtEl>
                                          <p:spTgt spid="28719"/>
                                        </p:tgtEl>
                                        <p:attrNameLst>
                                          <p:attrName>style.visibility</p:attrName>
                                        </p:attrNameLst>
                                      </p:cBhvr>
                                      <p:to>
                                        <p:strVal val="visible"/>
                                      </p:to>
                                    </p:set>
                                    <p:animScale>
                                      <p:cBhvr>
                                        <p:cTn id="21" dur="1000" decel="50000" fill="hold">
                                          <p:stCondLst>
                                            <p:cond delay="0"/>
                                          </p:stCondLst>
                                        </p:cTn>
                                        <p:tgtEl>
                                          <p:spTgt spid="287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8719"/>
                                        </p:tgtEl>
                                        <p:attrNameLst>
                                          <p:attrName>ppt_x</p:attrName>
                                          <p:attrName>ppt_y</p:attrName>
                                        </p:attrNameLst>
                                      </p:cBhvr>
                                    </p:animMotion>
                                    <p:animEffect filter="fade">
                                      <p:cBhvr>
                                        <p:cTn id="23" dur="1000"/>
                                        <p:tgtEl>
                                          <p:spTgt spid="28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10" grpId="0" bldLvl="0"/>
      <p:bldP spid="28718" grpId="0" bldLvl="0"/>
      <p:bldP spid="28719"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29730"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9731" name="组合 29730"/>
          <p:cNvGrpSpPr/>
          <p:nvPr/>
        </p:nvGrpSpPr>
        <p:grpSpPr>
          <a:xfrm>
            <a:off x="1883410" y="512763"/>
            <a:ext cx="539750" cy="539750"/>
            <a:chOff x="0" y="0"/>
            <a:chExt cx="540000" cy="540000"/>
          </a:xfrm>
        </p:grpSpPr>
        <p:sp>
          <p:nvSpPr>
            <p:cNvPr id="2973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973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29734"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互联网的独特魅力</a:t>
            </a:r>
            <a:endParaRPr lang="zh-CN" altLang="en-US" dirty="0">
              <a:ea typeface="宋体" panose="02010600030101010101" pitchFamily="2" charset="-122"/>
            </a:endParaRPr>
          </a:p>
        </p:txBody>
      </p:sp>
      <p:sp>
        <p:nvSpPr>
          <p:cNvPr id="29735"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魅力</a:t>
            </a:r>
            <a:endParaRPr lang="zh-CN" altLang="en-US" dirty="0">
              <a:ea typeface="宋体" panose="02010600030101010101" pitchFamily="2" charset="-122"/>
            </a:endParaRPr>
          </a:p>
        </p:txBody>
      </p:sp>
      <p:sp>
        <p:nvSpPr>
          <p:cNvPr id="2973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29738" name="矩形 6"/>
          <p:cNvSpPr/>
          <p:nvPr/>
        </p:nvSpPr>
        <p:spPr>
          <a:xfrm>
            <a:off x="2237423" y="1700213"/>
            <a:ext cx="9691687"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39"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40" name="TextBox 10"/>
          <p:cNvSpPr/>
          <p:nvPr/>
        </p:nvSpPr>
        <p:spPr>
          <a:xfrm>
            <a:off x="1991360" y="2441575"/>
            <a:ext cx="492125" cy="25514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互联网的独特魅力</a:t>
            </a:r>
            <a:endParaRPr lang="zh-CN" altLang="en-US" dirty="0">
              <a:ea typeface="宋体" panose="02010600030101010101" pitchFamily="2" charset="-122"/>
            </a:endParaRPr>
          </a:p>
        </p:txBody>
      </p:sp>
      <p:sp>
        <p:nvSpPr>
          <p:cNvPr id="29741" name="圆角矩形 23"/>
          <p:cNvSpPr/>
          <p:nvPr/>
        </p:nvSpPr>
        <p:spPr>
          <a:xfrm>
            <a:off x="2567623" y="1844675"/>
            <a:ext cx="5903912"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9742" name="TextBox 8"/>
          <p:cNvSpPr/>
          <p:nvPr/>
        </p:nvSpPr>
        <p:spPr>
          <a:xfrm>
            <a:off x="2756535" y="2007553"/>
            <a:ext cx="5572125" cy="107061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互联网之所以发展如此迅速，自诞生到现在经历半个世纪就拥有几十亿的追随者，与其独特性是密不可分的。与其他媒体相比，互联网具有自己独特的魅力。</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9743" name="TextBox 8"/>
          <p:cNvSpPr/>
          <p:nvPr/>
        </p:nvSpPr>
        <p:spPr>
          <a:xfrm>
            <a:off x="2756535" y="3114993"/>
            <a:ext cx="5572125" cy="2690495"/>
          </a:xfrm>
          <a:prstGeom prst="rect">
            <a:avLst/>
          </a:prstGeom>
          <a:noFill/>
          <a:ln w="9525">
            <a:noFill/>
          </a:ln>
        </p:spPr>
        <p:txBody>
          <a:bodyPr wrap="square">
            <a:spAutoFit/>
          </a:bodyPr>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sym typeface="微软雅黑" panose="020B0503020204020204" charset="-122"/>
              </a:rPr>
              <a:t>一、开放性</a:t>
            </a:r>
            <a:endParaRPr lang="zh-CN" altLang="en-US" sz="1600" b="1" dirty="0">
              <a:solidFill>
                <a:schemeClr val="bg1"/>
              </a:solidFill>
              <a:latin typeface="宋体" panose="02010600030101010101" pitchFamily="2" charset="-122"/>
              <a:ea typeface="宋体" panose="02010600030101010101" pitchFamily="2" charset="-122"/>
              <a:sym typeface="微软雅黑" panose="020B0503020204020204"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二、全球性</a:t>
            </a:r>
            <a:endParaRPr lang="zh-CN" altLang="en-US" sz="1600" b="1" dirty="0">
              <a:solidFill>
                <a:schemeClr val="bg1"/>
              </a:solidFill>
              <a:latin typeface="宋体" panose="02010600030101010101" pitchFamily="2" charset="-122"/>
              <a:ea typeface="宋体" panose="02010600030101010101" pitchFamily="2"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三、虚拟性</a:t>
            </a:r>
            <a:endParaRPr lang="zh-CN" altLang="en-US" sz="1600" b="1" dirty="0">
              <a:solidFill>
                <a:schemeClr val="bg1"/>
              </a:solidFill>
              <a:latin typeface="宋体" panose="02010600030101010101" pitchFamily="2" charset="-122"/>
              <a:ea typeface="宋体" panose="02010600030101010101" pitchFamily="2"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四、匿名性，即身份的不确定性</a:t>
            </a:r>
            <a:endParaRPr lang="zh-CN" altLang="en-US" sz="1600" b="1" dirty="0">
              <a:solidFill>
                <a:schemeClr val="bg1"/>
              </a:solidFill>
              <a:latin typeface="宋体" panose="02010600030101010101" pitchFamily="2" charset="-122"/>
              <a:ea typeface="宋体" panose="02010600030101010101" pitchFamily="2"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五、平等性</a:t>
            </a:r>
            <a:endParaRPr lang="zh-CN" altLang="en-US" sz="1600" b="1" dirty="0">
              <a:solidFill>
                <a:schemeClr val="bg1"/>
              </a:solidFill>
              <a:latin typeface="宋体" panose="02010600030101010101" pitchFamily="2" charset="-122"/>
              <a:ea typeface="宋体" panose="02010600030101010101" pitchFamily="2"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六、交互性与即时性</a:t>
            </a:r>
            <a:endParaRPr lang="zh-CN" altLang="en-US" sz="1600" b="1" dirty="0">
              <a:solidFill>
                <a:schemeClr val="bg1"/>
              </a:solidFill>
              <a:latin typeface="宋体" panose="02010600030101010101" pitchFamily="2" charset="-122"/>
              <a:ea typeface="宋体" panose="02010600030101010101" pitchFamily="2" charset="-122"/>
            </a:endParaRPr>
          </a:p>
          <a:p>
            <a:pPr marL="0" lvl="0" indent="457200">
              <a:lnSpc>
                <a:spcPct val="130000"/>
              </a:lnSpc>
              <a:spcAft>
                <a:spcPts val="500"/>
              </a:spcAft>
            </a:pPr>
            <a:r>
              <a:rPr lang="zh-CN" altLang="en-US" sz="1600" b="1" dirty="0">
                <a:solidFill>
                  <a:schemeClr val="bg1"/>
                </a:solidFill>
                <a:latin typeface="宋体" panose="02010600030101010101" pitchFamily="2" charset="-122"/>
                <a:ea typeface="宋体" panose="02010600030101010101" pitchFamily="2" charset="-122"/>
              </a:rPr>
              <a:t>七、丰富性</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9744" name="Picture 5" descr="http://www.hercity.com/upfiles/2011/09/20110920120614578303.jpg"/>
          <p:cNvPicPr>
            <a:picLocks noChangeAspect="1"/>
          </p:cNvPicPr>
          <p:nvPr/>
        </p:nvPicPr>
        <p:blipFill>
          <a:blip r:embed="rId2"/>
          <a:stretch>
            <a:fillRect/>
          </a:stretch>
        </p:blipFill>
        <p:spPr>
          <a:xfrm>
            <a:off x="8835073" y="1844675"/>
            <a:ext cx="2805112" cy="3960813"/>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42"/>
                                        </p:tgtEl>
                                        <p:attrNameLst>
                                          <p:attrName>style.visibility</p:attrName>
                                        </p:attrNameLst>
                                      </p:cBhvr>
                                      <p:to>
                                        <p:strVal val="visible"/>
                                      </p:to>
                                    </p:set>
                                    <p:animScale>
                                      <p:cBhvr>
                                        <p:cTn id="7" dur="1000" decel="50000" fill="hold">
                                          <p:stCondLst>
                                            <p:cond delay="0"/>
                                          </p:stCondLst>
                                        </p:cTn>
                                        <p:tgtEl>
                                          <p:spTgt spid="297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742"/>
                                        </p:tgtEl>
                                        <p:attrNameLst>
                                          <p:attrName>ppt_x</p:attrName>
                                          <p:attrName>ppt_y</p:attrName>
                                        </p:attrNameLst>
                                      </p:cBhvr>
                                    </p:animMotion>
                                    <p:animEffect filter="fade">
                                      <p:cBhvr>
                                        <p:cTn id="9" dur="1000"/>
                                        <p:tgtEl>
                                          <p:spTgt spid="29742"/>
                                        </p:tgtEl>
                                      </p:cBhvr>
                                    </p:animEffect>
                                  </p:childTnLst>
                                </p:cTn>
                              </p:par>
                              <p:par>
                                <p:cTn id="10" presetID="52" presetClass="entr" presetSubtype="0" fill="hold" grpId="0" nodeType="withEffect">
                                  <p:stCondLst>
                                    <p:cond delay="200"/>
                                  </p:stCondLst>
                                  <p:iterate type="lt">
                                    <p:tmAbs val="0"/>
                                  </p:iterate>
                                  <p:childTnLst>
                                    <p:set>
                                      <p:cBhvr>
                                        <p:cTn id="11" dur="1" fill="hold">
                                          <p:stCondLst>
                                            <p:cond delay="0"/>
                                          </p:stCondLst>
                                        </p:cTn>
                                        <p:tgtEl>
                                          <p:spTgt spid="29743"/>
                                        </p:tgtEl>
                                        <p:attrNameLst>
                                          <p:attrName>style.visibility</p:attrName>
                                        </p:attrNameLst>
                                      </p:cBhvr>
                                      <p:to>
                                        <p:strVal val="visible"/>
                                      </p:to>
                                    </p:set>
                                    <p:animScale>
                                      <p:cBhvr>
                                        <p:cTn id="12" dur="1000" decel="50000" fill="hold">
                                          <p:stCondLst>
                                            <p:cond delay="0"/>
                                          </p:stCondLst>
                                        </p:cTn>
                                        <p:tgtEl>
                                          <p:spTgt spid="297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743"/>
                                        </p:tgtEl>
                                        <p:attrNameLst>
                                          <p:attrName>ppt_x</p:attrName>
                                          <p:attrName>ppt_y</p:attrName>
                                        </p:attrNameLst>
                                      </p:cBhvr>
                                    </p:animMotion>
                                    <p:animEffect filter="fade">
                                      <p:cBhvr>
                                        <p:cTn id="14" dur="1000"/>
                                        <p:tgtEl>
                                          <p:spTgt spid="29743"/>
                                        </p:tgtEl>
                                      </p:cBhvr>
                                    </p:animEffect>
                                  </p:childTnLst>
                                </p:cTn>
                              </p:par>
                              <p:par>
                                <p:cTn id="15" presetID="52" presetClass="entr" presetSubtype="0" fill="hold" nodeType="withEffect">
                                  <p:stCondLst>
                                    <p:cond delay="400"/>
                                  </p:stCondLst>
                                  <p:iterate type="lt">
                                    <p:tmAbs val="0"/>
                                  </p:iterate>
                                  <p:childTnLst>
                                    <p:set>
                                      <p:cBhvr>
                                        <p:cTn id="16" dur="1" fill="hold">
                                          <p:stCondLst>
                                            <p:cond delay="0"/>
                                          </p:stCondLst>
                                        </p:cTn>
                                        <p:tgtEl>
                                          <p:spTgt spid="29744"/>
                                        </p:tgtEl>
                                        <p:attrNameLst>
                                          <p:attrName>style.visibility</p:attrName>
                                        </p:attrNameLst>
                                      </p:cBhvr>
                                      <p:to>
                                        <p:strVal val="visible"/>
                                      </p:to>
                                    </p:set>
                                    <p:animScale>
                                      <p:cBhvr>
                                        <p:cTn id="17" dur="1000" decel="50000" fill="hold">
                                          <p:stCondLst>
                                            <p:cond delay="0"/>
                                          </p:stCondLst>
                                        </p:cTn>
                                        <p:tgtEl>
                                          <p:spTgt spid="297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9744"/>
                                        </p:tgtEl>
                                        <p:attrNameLst>
                                          <p:attrName>ppt_x</p:attrName>
                                          <p:attrName>ppt_y</p:attrName>
                                        </p:attrNameLst>
                                      </p:cBhvr>
                                    </p:animMotion>
                                    <p:animEffect filter="fade">
                                      <p:cBhvr>
                                        <p:cTn id="19" dur="1000"/>
                                        <p:tgtEl>
                                          <p:spTgt spid="29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2" grpId="0" bldLvl="0"/>
      <p:bldP spid="29743"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1778" name="组合 31777"/>
          <p:cNvGrpSpPr/>
          <p:nvPr/>
        </p:nvGrpSpPr>
        <p:grpSpPr>
          <a:xfrm>
            <a:off x="1883410" y="512763"/>
            <a:ext cx="539750" cy="539750"/>
            <a:chOff x="0" y="0"/>
            <a:chExt cx="540000" cy="540000"/>
          </a:xfrm>
        </p:grpSpPr>
        <p:sp>
          <p:nvSpPr>
            <p:cNvPr id="3177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178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3178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中职学生的网络行为</a:t>
            </a:r>
            <a:endParaRPr lang="zh-CN" altLang="en-US" dirty="0">
              <a:ea typeface="宋体" panose="02010600030101010101" pitchFamily="2" charset="-122"/>
            </a:endParaRPr>
          </a:p>
        </p:txBody>
      </p:sp>
      <p:sp>
        <p:nvSpPr>
          <p:cNvPr id="3178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1783" name="组合 31782"/>
          <p:cNvGrpSpPr/>
          <p:nvPr/>
        </p:nvGrpSpPr>
        <p:grpSpPr>
          <a:xfrm>
            <a:off x="1883093" y="6022658"/>
            <a:ext cx="7777162" cy="828675"/>
            <a:chOff x="0" y="0"/>
            <a:chExt cx="7776656" cy="828000"/>
          </a:xfrm>
        </p:grpSpPr>
        <p:sp>
          <p:nvSpPr>
            <p:cNvPr id="3178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178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1786" name="TextBox 15"/>
            <p:cNvSpPr/>
            <p:nvPr/>
          </p:nvSpPr>
          <p:spPr>
            <a:xfrm>
              <a:off x="1210166" y="227"/>
              <a:ext cx="360657" cy="730924"/>
            </a:xfrm>
            <a:prstGeom prst="rect">
              <a:avLst/>
            </a:prstGeom>
            <a:noFill/>
            <a:ln w="9525">
              <a:noFill/>
            </a:ln>
          </p:spPr>
          <p:txBody>
            <a:bodyPr wrap="none">
              <a:spAutoFit/>
            </a:bodyPr>
            <a:p>
              <a:pPr lvl="0">
                <a:lnSpc>
                  <a:spcPct val="100000"/>
                </a:lnSpc>
              </a:pPr>
              <a:r>
                <a:rPr lang="zh-CN" altLang="en-US" sz="1400" dirty="0">
                  <a:solidFill>
                    <a:schemeClr val="bg1"/>
                  </a:solidFill>
                  <a:ea typeface="宋体" panose="02010600030101010101" pitchFamily="2" charset="-122"/>
                </a:rPr>
                <a:t>想</a:t>
              </a:r>
              <a:endParaRPr lang="zh-CN" altLang="en-US" sz="1400" dirty="0">
                <a:solidFill>
                  <a:schemeClr val="bg1"/>
                </a:solidFill>
                <a:ea typeface="宋体" panose="02010600030101010101" pitchFamily="2" charset="-122"/>
              </a:endParaRPr>
            </a:p>
            <a:p>
              <a:pPr lvl="0">
                <a:lnSpc>
                  <a:spcPct val="100000"/>
                </a:lnSpc>
              </a:pPr>
              <a:r>
                <a:rPr lang="zh-CN" altLang="en-US" sz="1400" dirty="0">
                  <a:solidFill>
                    <a:schemeClr val="bg1"/>
                  </a:solidFill>
                  <a:ea typeface="宋体" panose="02010600030101010101" pitchFamily="2" charset="-122"/>
                </a:rPr>
                <a:t>一</a:t>
              </a:r>
              <a:endParaRPr lang="zh-CN" altLang="en-US" sz="1400" dirty="0">
                <a:solidFill>
                  <a:schemeClr val="bg1"/>
                </a:solidFill>
                <a:ea typeface="宋体" panose="02010600030101010101" pitchFamily="2" charset="-122"/>
              </a:endParaRPr>
            </a:p>
            <a:p>
              <a:pPr lvl="0">
                <a:lnSpc>
                  <a:spcPct val="100000"/>
                </a:lnSpc>
              </a:pPr>
              <a:r>
                <a:rPr lang="zh-CN" altLang="en-US" sz="1400" dirty="0">
                  <a:solidFill>
                    <a:schemeClr val="bg1"/>
                  </a:solidFill>
                  <a:ea typeface="宋体" panose="02010600030101010101" pitchFamily="2" charset="-122"/>
                </a:rPr>
                <a:t>想</a:t>
              </a:r>
              <a:endParaRPr lang="zh-CN" altLang="en-US" sz="1400" dirty="0">
                <a:solidFill>
                  <a:schemeClr val="bg1"/>
                </a:solidFill>
                <a:ea typeface="宋体" panose="02010600030101010101" pitchFamily="2" charset="-122"/>
              </a:endParaRPr>
            </a:p>
          </p:txBody>
        </p:sp>
        <p:sp>
          <p:nvSpPr>
            <p:cNvPr id="31787"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1788" name="TextBox 17"/>
          <p:cNvSpPr/>
          <p:nvPr/>
        </p:nvSpPr>
        <p:spPr>
          <a:xfrm>
            <a:off x="2712085" y="1209040"/>
            <a:ext cx="8216900" cy="822960"/>
          </a:xfrm>
          <a:prstGeom prst="rect">
            <a:avLst/>
          </a:prstGeom>
          <a:noFill/>
          <a:ln w="9525">
            <a:noFill/>
          </a:ln>
        </p:spPr>
        <p:txBody>
          <a:bodyPr wrap="square" lIns="0">
            <a:spAutoFit/>
          </a:bodyPr>
          <a:p>
            <a:pPr lvl="0">
              <a:lnSpc>
                <a:spcPct val="150000"/>
              </a:lnSpc>
            </a:pPr>
            <a:r>
              <a:rPr lang="zh-CN" altLang="en-US"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rPr>
              <a:t>中职生喜欢在网络中遨游，那么，他们在网上究竟干了些什么呢？调查和研究表明，青中职生上网主要有以下网络行为：</a:t>
            </a:r>
            <a:endParaRPr lang="zh-CN" altLang="en-US"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pic>
        <p:nvPicPr>
          <p:cNvPr id="31790" name="Picture 2" descr="C:\Users\cxy\Desktop\中职-《心理健康》\图\030af2696b475baa15fd3abd2b14d632.jpg030af2696b475baa15fd3abd2b14d632"/>
          <p:cNvPicPr>
            <a:picLocks noChangeAspect="1"/>
          </p:cNvPicPr>
          <p:nvPr/>
        </p:nvPicPr>
        <p:blipFill>
          <a:blip r:embed="rId2"/>
          <a:srcRect/>
          <a:stretch>
            <a:fillRect/>
          </a:stretch>
        </p:blipFill>
        <p:spPr>
          <a:xfrm>
            <a:off x="8161338" y="2205038"/>
            <a:ext cx="3925570" cy="2776537"/>
          </a:xfrm>
          <a:prstGeom prst="rect">
            <a:avLst/>
          </a:prstGeom>
          <a:noFill/>
          <a:ln w="19050" cap="flat" cmpd="sng">
            <a:solidFill>
              <a:srgbClr val="92D050"/>
            </a:solidFill>
            <a:prstDash val="solid"/>
            <a:miter/>
            <a:headEnd type="none" w="med" len="med"/>
            <a:tailEnd type="none" w="med" len="med"/>
          </a:ln>
        </p:spPr>
      </p:pic>
      <p:sp>
        <p:nvSpPr>
          <p:cNvPr id="31791" name="矩形 19"/>
          <p:cNvSpPr/>
          <p:nvPr/>
        </p:nvSpPr>
        <p:spPr>
          <a:xfrm>
            <a:off x="2539683" y="2668270"/>
            <a:ext cx="5311775" cy="1737360"/>
          </a:xfrm>
          <a:prstGeom prst="rect">
            <a:avLst/>
          </a:prstGeom>
          <a:noFill/>
          <a:ln w="9525">
            <a:noFill/>
          </a:ln>
        </p:spPr>
        <p:txBody>
          <a:bodyPr wrap="square">
            <a:spAutoFit/>
          </a:bodyPr>
          <a:p>
            <a:pPr marL="0" lvl="0" indent="457200">
              <a:lnSpc>
                <a:spcPct val="150000"/>
              </a:lnSpc>
            </a:pPr>
            <a:r>
              <a:rPr lang="zh-CN" altLang="en-US" b="1" dirty="0">
                <a:solidFill>
                  <a:srgbClr val="7030A0"/>
                </a:solidFill>
                <a:latin typeface="微软雅黑" panose="020B0503020204020204" charset="-122"/>
                <a:ea typeface="微软雅黑" panose="020B0503020204020204" charset="-122"/>
                <a:sym typeface="微软雅黑" panose="020B0503020204020204" charset="-122"/>
              </a:rPr>
              <a:t>一、网络娱乐</a:t>
            </a:r>
            <a:endParaRPr lang="zh-CN" altLang="en-US" b="1" dirty="0">
              <a:solidFill>
                <a:srgbClr val="7030A0"/>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pPr>
            <a:r>
              <a:rPr lang="zh-CN" altLang="en-US" b="1" dirty="0">
                <a:solidFill>
                  <a:srgbClr val="7030A0"/>
                </a:solidFill>
                <a:latin typeface="微软雅黑" panose="020B0503020204020204" charset="-122"/>
                <a:ea typeface="微软雅黑" panose="020B0503020204020204" charset="-122"/>
              </a:rPr>
              <a:t>二、交流沟通</a:t>
            </a:r>
            <a:endParaRPr lang="zh-CN" altLang="en-US" b="1" dirty="0">
              <a:solidFill>
                <a:srgbClr val="7030A0"/>
              </a:solidFill>
              <a:latin typeface="微软雅黑" panose="020B0503020204020204" charset="-122"/>
              <a:ea typeface="微软雅黑" panose="020B0503020204020204" charset="-122"/>
            </a:endParaRPr>
          </a:p>
          <a:p>
            <a:pPr marL="0" lvl="0" indent="457200">
              <a:lnSpc>
                <a:spcPct val="150000"/>
              </a:lnSpc>
            </a:pPr>
            <a:r>
              <a:rPr lang="zh-CN" altLang="en-US" b="1" dirty="0">
                <a:solidFill>
                  <a:srgbClr val="7030A0"/>
                </a:solidFill>
                <a:latin typeface="微软雅黑" panose="020B0503020204020204" charset="-122"/>
                <a:ea typeface="微软雅黑" panose="020B0503020204020204" charset="-122"/>
              </a:rPr>
              <a:t>三、获取信息</a:t>
            </a:r>
            <a:endParaRPr lang="zh-CN" altLang="en-US" b="1" dirty="0">
              <a:solidFill>
                <a:srgbClr val="7030A0"/>
              </a:solidFill>
              <a:latin typeface="微软雅黑" panose="020B0503020204020204" charset="-122"/>
              <a:ea typeface="微软雅黑" panose="020B0503020204020204" charset="-122"/>
            </a:endParaRPr>
          </a:p>
          <a:p>
            <a:pPr marL="0" lvl="0" indent="457200">
              <a:lnSpc>
                <a:spcPct val="150000"/>
              </a:lnSpc>
            </a:pPr>
            <a:r>
              <a:rPr lang="zh-CN" altLang="en-US" b="1" dirty="0">
                <a:solidFill>
                  <a:srgbClr val="7030A0"/>
                </a:solidFill>
                <a:latin typeface="微软雅黑" panose="020B0503020204020204" charset="-122"/>
                <a:ea typeface="微软雅黑" panose="020B0503020204020204" charset="-122"/>
              </a:rPr>
              <a:t>四、商务交易</a:t>
            </a:r>
            <a:endParaRPr lang="zh-CN" altLang="en-US" b="1" dirty="0">
              <a:solidFill>
                <a:srgbClr val="7030A0"/>
              </a:solidFill>
              <a:latin typeface="微软雅黑" panose="020B0503020204020204" charset="-122"/>
              <a:ea typeface="微软雅黑" panose="020B0503020204020204" charset="-122"/>
            </a:endParaRPr>
          </a:p>
        </p:txBody>
      </p:sp>
      <p:sp>
        <p:nvSpPr>
          <p:cNvPr id="31792" name="矩形 21"/>
          <p:cNvSpPr>
            <a:spLocks noChangeAspect="1"/>
          </p:cNvSpPr>
          <p:nvPr/>
        </p:nvSpPr>
        <p:spPr>
          <a:xfrm>
            <a:off x="2351723" y="2205038"/>
            <a:ext cx="5688012" cy="2778125"/>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 name="文本框 2"/>
          <p:cNvSpPr txBox="1"/>
          <p:nvPr/>
        </p:nvSpPr>
        <p:spPr>
          <a:xfrm>
            <a:off x="3569970" y="6196965"/>
            <a:ext cx="5591175" cy="384810"/>
          </a:xfrm>
          <a:prstGeom prst="rect">
            <a:avLst/>
          </a:prstGeom>
          <a:noFill/>
        </p:spPr>
        <p:txBody>
          <a:bodyPr wrap="square" rtlCol="0">
            <a:spAutoFit/>
          </a:bodyPr>
          <a:p>
            <a:r>
              <a:rPr lang="zh-CN" altLang="en-US">
                <a:solidFill>
                  <a:schemeClr val="bg1"/>
                </a:solidFill>
                <a:latin typeface="微软雅黑" panose="020B0503020204020204" charset="-122"/>
                <a:ea typeface="微软雅黑" panose="020B0503020204020204" charset="-122"/>
              </a:rPr>
              <a:t>你喜欢上网干什么？</a:t>
            </a:r>
            <a:endParaRPr lang="zh-CN" altLang="en-US">
              <a:solidFill>
                <a:schemeClr val="bg1"/>
              </a:solidFill>
              <a:latin typeface="微软雅黑" panose="020B0503020204020204" charset="-122"/>
              <a:ea typeface="微软雅黑" panose="020B050302020402020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88"/>
                                        </p:tgtEl>
                                        <p:attrNameLst>
                                          <p:attrName>style.visibility</p:attrName>
                                        </p:attrNameLst>
                                      </p:cBhvr>
                                      <p:to>
                                        <p:strVal val="visible"/>
                                      </p:to>
                                    </p:set>
                                    <p:anim calcmode="lin" valueType="num">
                                      <p:cBhvr>
                                        <p:cTn id="7" dur="500" fill="hold"/>
                                        <p:tgtEl>
                                          <p:spTgt spid="31788"/>
                                        </p:tgtEl>
                                        <p:attrNameLst>
                                          <p:attrName>ppt_x</p:attrName>
                                        </p:attrNameLst>
                                      </p:cBhvr>
                                      <p:tavLst>
                                        <p:tav tm="0">
                                          <p:val>
                                            <p:strVal val="0-#ppt_w/2"/>
                                          </p:val>
                                        </p:tav>
                                        <p:tav tm="100000">
                                          <p:val>
                                            <p:strVal val="#ppt_x"/>
                                          </p:val>
                                        </p:tav>
                                      </p:tavLst>
                                    </p:anim>
                                    <p:anim calcmode="lin" valueType="num">
                                      <p:cBhvr>
                                        <p:cTn id="8" dur="500" fill="hold"/>
                                        <p:tgtEl>
                                          <p:spTgt spid="3178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31788"/>
                                        </p:tgtEl>
                                        <p:attrNameLst>
                                          <p:attrName>r</p:attrName>
                                        </p:attrNameLst>
                                      </p:cBhvr>
                                    </p:animRo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1791"/>
                                        </p:tgtEl>
                                        <p:attrNameLst>
                                          <p:attrName>style.visibility</p:attrName>
                                        </p:attrNameLst>
                                      </p:cBhvr>
                                      <p:to>
                                        <p:strVal val="visible"/>
                                      </p:to>
                                    </p:set>
                                    <p:animEffect filter="fade">
                                      <p:cBhvr>
                                        <p:cTn id="14" dur="1000"/>
                                        <p:tgtEl>
                                          <p:spTgt spid="31791"/>
                                        </p:tgtEl>
                                      </p:cBhvr>
                                    </p:animEffect>
                                    <p:anim calcmode="lin" valueType="num">
                                      <p:cBhvr>
                                        <p:cTn id="15" dur="1000" fill="hold"/>
                                        <p:tgtEl>
                                          <p:spTgt spid="31791"/>
                                        </p:tgtEl>
                                        <p:attrNameLst>
                                          <p:attrName>ppt_x</p:attrName>
                                        </p:attrNameLst>
                                      </p:cBhvr>
                                      <p:tavLst>
                                        <p:tav tm="0">
                                          <p:val>
                                            <p:strVal val="#ppt_x"/>
                                          </p:val>
                                        </p:tav>
                                        <p:tav tm="100000">
                                          <p:val>
                                            <p:strVal val="#ppt_x"/>
                                          </p:val>
                                        </p:tav>
                                      </p:tavLst>
                                    </p:anim>
                                    <p:anim calcmode="lin" valueType="num">
                                      <p:cBhvr>
                                        <p:cTn id="16" dur="1000" fill="hold"/>
                                        <p:tgtEl>
                                          <p:spTgt spid="317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88" grpId="0" bldLvl="0"/>
      <p:bldP spid="31788" grpId="1" bldLvl="0"/>
      <p:bldP spid="31791"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4"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32802" name="组合 32801"/>
          <p:cNvGrpSpPr/>
          <p:nvPr/>
        </p:nvGrpSpPr>
        <p:grpSpPr>
          <a:xfrm>
            <a:off x="1883410" y="512763"/>
            <a:ext cx="539750" cy="539750"/>
            <a:chOff x="0" y="0"/>
            <a:chExt cx="540000" cy="540000"/>
          </a:xfrm>
        </p:grpSpPr>
        <p:sp>
          <p:nvSpPr>
            <p:cNvPr id="3280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280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3280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中职学生网络心理特点</a:t>
            </a:r>
            <a:endParaRPr lang="zh-CN" altLang="en-US" dirty="0">
              <a:ea typeface="宋体" panose="02010600030101010101" pitchFamily="2" charset="-122"/>
            </a:endParaRPr>
          </a:p>
        </p:txBody>
      </p:sp>
      <p:sp>
        <p:nvSpPr>
          <p:cNvPr id="3280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2807" name="组合 32806"/>
          <p:cNvGrpSpPr/>
          <p:nvPr/>
        </p:nvGrpSpPr>
        <p:grpSpPr>
          <a:xfrm>
            <a:off x="1846898" y="6015038"/>
            <a:ext cx="7777162" cy="828675"/>
            <a:chOff x="0" y="0"/>
            <a:chExt cx="7776656" cy="828000"/>
          </a:xfrm>
        </p:grpSpPr>
        <p:sp>
          <p:nvSpPr>
            <p:cNvPr id="32808"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809"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2810" name="TextBox 15"/>
            <p:cNvSpPr/>
            <p:nvPr/>
          </p:nvSpPr>
          <p:spPr>
            <a:xfrm>
              <a:off x="1224135" y="83344"/>
              <a:ext cx="309860" cy="558979"/>
            </a:xfrm>
            <a:prstGeom prst="rect">
              <a:avLst/>
            </a:prstGeom>
            <a:noFill/>
            <a:ln w="9525">
              <a:noFill/>
            </a:ln>
          </p:spPr>
          <p:txBody>
            <a:bodyPr wrap="none">
              <a:spAutoFit/>
            </a:bodyPr>
            <a:p>
              <a:pPr lvl="0">
                <a:lnSpc>
                  <a:spcPct val="100000"/>
                </a:lnSpc>
              </a:pPr>
              <a:r>
                <a:rPr lang="zh-CN" altLang="en-US" sz="1000" dirty="0">
                  <a:solidFill>
                    <a:schemeClr val="bg1"/>
                  </a:solidFill>
                  <a:latin typeface="微软雅黑" panose="020B0503020204020204" charset="-122"/>
                  <a:ea typeface="微软雅黑" panose="020B0503020204020204" charset="-122"/>
                  <a:sym typeface="微软雅黑" panose="020B0503020204020204" charset="-122"/>
                </a:rPr>
                <a:t>想</a:t>
              </a:r>
              <a:endParaRPr lang="zh-CN" altLang="en-US" sz="1000" dirty="0">
                <a:solidFill>
                  <a:schemeClr val="bg1"/>
                </a:solidFill>
                <a:latin typeface="微软雅黑" panose="020B0503020204020204" charset="-122"/>
                <a:ea typeface="微软雅黑" panose="020B0503020204020204" charset="-122"/>
                <a:sym typeface="微软雅黑" panose="020B0503020204020204" charset="-122"/>
              </a:endParaRPr>
            </a:p>
            <a:p>
              <a:pPr lvl="0">
                <a:lnSpc>
                  <a:spcPct val="100000"/>
                </a:lnSpc>
              </a:pPr>
              <a:r>
                <a:rPr lang="zh-CN" altLang="en-US" sz="1000" dirty="0">
                  <a:solidFill>
                    <a:schemeClr val="bg1"/>
                  </a:solidFill>
                  <a:latin typeface="微软雅黑" panose="020B0503020204020204" charset="-122"/>
                  <a:ea typeface="微软雅黑" panose="020B0503020204020204" charset="-122"/>
                  <a:sym typeface="微软雅黑" panose="020B0503020204020204" charset="-122"/>
                </a:rPr>
                <a:t>一</a:t>
              </a:r>
              <a:endParaRPr lang="zh-CN" altLang="en-US" sz="1000" dirty="0">
                <a:solidFill>
                  <a:schemeClr val="bg1"/>
                </a:solidFill>
                <a:latin typeface="微软雅黑" panose="020B0503020204020204" charset="-122"/>
                <a:ea typeface="微软雅黑" panose="020B0503020204020204" charset="-122"/>
                <a:sym typeface="微软雅黑" panose="020B0503020204020204" charset="-122"/>
              </a:endParaRPr>
            </a:p>
            <a:p>
              <a:pPr lvl="0">
                <a:lnSpc>
                  <a:spcPct val="100000"/>
                </a:lnSpc>
              </a:pPr>
              <a:r>
                <a:rPr lang="zh-CN" altLang="en-US" sz="1000" dirty="0">
                  <a:solidFill>
                    <a:schemeClr val="bg1"/>
                  </a:solidFill>
                  <a:latin typeface="微软雅黑" panose="020B0503020204020204" charset="-122"/>
                  <a:ea typeface="微软雅黑" panose="020B0503020204020204" charset="-122"/>
                  <a:sym typeface="微软雅黑" panose="020B0503020204020204" charset="-122"/>
                </a:rPr>
                <a:t>想</a:t>
              </a:r>
              <a:endParaRPr lang="zh-CN" altLang="en-US" dirty="0">
                <a:ea typeface="宋体" panose="02010600030101010101" pitchFamily="2" charset="-122"/>
              </a:endParaRPr>
            </a:p>
          </p:txBody>
        </p:sp>
        <p:sp>
          <p:nvSpPr>
            <p:cNvPr id="32811"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812"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你上网源于哪种心理？</a:t>
            </a:r>
            <a:endParaRPr lang="zh-CN" altLang="en-US" dirty="0">
              <a:ea typeface="宋体" panose="02010600030101010101" pitchFamily="2" charset="-122"/>
            </a:endParaRPr>
          </a:p>
        </p:txBody>
      </p:sp>
      <p:sp>
        <p:nvSpPr>
          <p:cNvPr id="32814" name="矩形 19"/>
          <p:cNvSpPr/>
          <p:nvPr/>
        </p:nvSpPr>
        <p:spPr>
          <a:xfrm>
            <a:off x="2568258" y="2304098"/>
            <a:ext cx="5311775" cy="2630170"/>
          </a:xfrm>
          <a:prstGeom prst="rect">
            <a:avLst/>
          </a:prstGeom>
          <a:noFill/>
          <a:ln w="9525">
            <a:noFill/>
          </a:ln>
        </p:spPr>
        <p:txBody>
          <a:bodyPr wrap="square">
            <a:spAutoFit/>
          </a:bodyPr>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一、强烈的好奇心和求知欲望</a:t>
            </a:r>
            <a:endParaRPr lang="zh-CN" altLang="en-US"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rPr>
              <a:t>二、寻求归属感和爱的愿望</a:t>
            </a:r>
            <a:endParaRPr lang="zh-CN" altLang="en-US" dirty="0">
              <a:solidFill>
                <a:schemeClr val="tx1">
                  <a:lumMod val="65000"/>
                  <a:lumOff val="35000"/>
                </a:schemeClr>
              </a:solidFill>
              <a:latin typeface="微软雅黑" panose="020B0503020204020204" charset="-122"/>
              <a:ea typeface="微软雅黑" panose="020B0503020204020204" charset="-122"/>
            </a:endParaRPr>
          </a:p>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rPr>
              <a:t>三、成就动机的需求</a:t>
            </a:r>
            <a:endParaRPr lang="zh-CN" altLang="en-US" dirty="0">
              <a:solidFill>
                <a:schemeClr val="tx1">
                  <a:lumMod val="65000"/>
                  <a:lumOff val="35000"/>
                </a:schemeClr>
              </a:solidFill>
              <a:latin typeface="微软雅黑" panose="020B0503020204020204" charset="-122"/>
              <a:ea typeface="微软雅黑" panose="020B0503020204020204" charset="-122"/>
            </a:endParaRPr>
          </a:p>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rPr>
              <a:t>四、及时享乐的心理</a:t>
            </a:r>
            <a:endParaRPr lang="zh-CN" altLang="en-US" dirty="0">
              <a:solidFill>
                <a:schemeClr val="tx1">
                  <a:lumMod val="65000"/>
                  <a:lumOff val="35000"/>
                </a:schemeClr>
              </a:solidFill>
              <a:latin typeface="微软雅黑" panose="020B0503020204020204" charset="-122"/>
              <a:ea typeface="微软雅黑" panose="020B0503020204020204" charset="-122"/>
            </a:endParaRPr>
          </a:p>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rPr>
              <a:t>五、随意宣泄、逃避现实的心理</a:t>
            </a:r>
            <a:endParaRPr lang="zh-CN" altLang="en-US" dirty="0">
              <a:solidFill>
                <a:schemeClr val="tx1">
                  <a:lumMod val="65000"/>
                  <a:lumOff val="35000"/>
                </a:schemeClr>
              </a:solidFill>
              <a:latin typeface="微软雅黑" panose="020B0503020204020204" charset="-122"/>
              <a:ea typeface="微软雅黑" panose="020B0503020204020204" charset="-122"/>
            </a:endParaRPr>
          </a:p>
          <a:p>
            <a:pPr marL="0" lvl="0" indent="457200">
              <a:lnSpc>
                <a:spcPct val="135000"/>
              </a:lnSpc>
              <a:spcAft>
                <a:spcPts val="500"/>
              </a:spcAft>
            </a:pPr>
            <a:r>
              <a:rPr lang="zh-CN" altLang="en-US" dirty="0">
                <a:solidFill>
                  <a:schemeClr val="tx1">
                    <a:lumMod val="65000"/>
                    <a:lumOff val="35000"/>
                  </a:schemeClr>
                </a:solidFill>
                <a:latin typeface="微软雅黑" panose="020B0503020204020204" charset="-122"/>
                <a:ea typeface="微软雅黑" panose="020B0503020204020204" charset="-122"/>
              </a:rPr>
              <a:t>六、从众心理</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2815" name="矩形 21"/>
          <p:cNvSpPr>
            <a:spLocks noChangeAspect="1"/>
          </p:cNvSpPr>
          <p:nvPr/>
        </p:nvSpPr>
        <p:spPr>
          <a:xfrm>
            <a:off x="2410460" y="2205038"/>
            <a:ext cx="5629275" cy="2776537"/>
          </a:xfrm>
          <a:prstGeom prst="rect">
            <a:avLst/>
          </a:prstGeom>
          <a:noFill/>
          <a:ln w="19050" cap="flat" cmpd="sng">
            <a:solidFill>
              <a:srgbClr val="92D050"/>
            </a:solidFill>
            <a:prstDash val="solid"/>
            <a:miter/>
            <a:headEnd type="none" w="med" len="med"/>
            <a:tailEnd type="none" w="med" len="med"/>
          </a:ln>
        </p:spPr>
        <p:txBody>
          <a:bodyPr anchor="ctr"/>
          <a:p>
            <a:pPr lvl="0" algn="ctr">
              <a:lnSpc>
                <a:spcPct val="100000"/>
              </a:lnSpc>
            </a:pPr>
            <a:endParaRPr>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pic>
        <p:nvPicPr>
          <p:cNvPr id="32816" name="Picture 4" descr="C:\Users\cxy\Desktop\中职-《心理健康》\图\00e04c46addb17c0a17916.png00e04c46addb17c0a17916"/>
          <p:cNvPicPr>
            <a:picLocks noChangeAspect="1"/>
          </p:cNvPicPr>
          <p:nvPr/>
        </p:nvPicPr>
        <p:blipFill>
          <a:blip r:embed="rId2"/>
          <a:srcRect/>
          <a:stretch>
            <a:fillRect/>
          </a:stretch>
        </p:blipFill>
        <p:spPr>
          <a:xfrm>
            <a:off x="8032115" y="2205355"/>
            <a:ext cx="4159250" cy="2776220"/>
          </a:xfrm>
          <a:prstGeom prst="rect">
            <a:avLst/>
          </a:prstGeom>
          <a:noFill/>
          <a:ln w="19050" cap="flat" cmpd="sng">
            <a:solidFill>
              <a:srgbClr val="92D050"/>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 name="文本框 2"/>
          <p:cNvSpPr txBox="1"/>
          <p:nvPr/>
        </p:nvSpPr>
        <p:spPr>
          <a:xfrm>
            <a:off x="2568575" y="1276985"/>
            <a:ext cx="8855710" cy="803910"/>
          </a:xfrm>
          <a:prstGeom prst="rect">
            <a:avLst/>
          </a:prstGeom>
          <a:noFill/>
        </p:spPr>
        <p:txBody>
          <a:bodyPr wrap="square" rtlCol="0">
            <a:spAutoFit/>
          </a:bodyPr>
          <a:p>
            <a:pPr algn="just">
              <a:lnSpc>
                <a:spcPct val="130000"/>
              </a:lnSpc>
            </a:pPr>
            <a:r>
              <a:rPr lang="zh-CN" altLang="en-US" b="1">
                <a:solidFill>
                  <a:srgbClr val="92D050"/>
                </a:solidFill>
              </a:rPr>
              <a:t>中职生为什么如此热衷于追随网络？其背后必然隐含着各种心理需求？从整体上了解中职生的上网心理，对于开展中职生网络心理健康教育至关重要。</a:t>
            </a:r>
            <a:endParaRPr lang="zh-CN" altLang="en-US" b="1">
              <a:solidFill>
                <a:srgbClr val="92D05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12"/>
                                        </p:tgtEl>
                                        <p:attrNameLst>
                                          <p:attrName>style.visibility</p:attrName>
                                        </p:attrNameLst>
                                      </p:cBhvr>
                                      <p:to>
                                        <p:strVal val="visible"/>
                                      </p:to>
                                    </p:set>
                                    <p:anim calcmode="lin" valueType="num">
                                      <p:cBhvr>
                                        <p:cTn id="7" dur="500" fill="hold"/>
                                        <p:tgtEl>
                                          <p:spTgt spid="32812"/>
                                        </p:tgtEl>
                                        <p:attrNameLst>
                                          <p:attrName>ppt_x</p:attrName>
                                        </p:attrNameLst>
                                      </p:cBhvr>
                                      <p:tavLst>
                                        <p:tav tm="0">
                                          <p:val>
                                            <p:strVal val="0-#ppt_w/2"/>
                                          </p:val>
                                        </p:tav>
                                        <p:tav tm="100000">
                                          <p:val>
                                            <p:strVal val="#ppt_x"/>
                                          </p:val>
                                        </p:tav>
                                      </p:tavLst>
                                    </p:anim>
                                    <p:anim calcmode="lin" valueType="num">
                                      <p:cBhvr>
                                        <p:cTn id="8" dur="500" fill="hold"/>
                                        <p:tgtEl>
                                          <p:spTgt spid="3281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32812"/>
                                        </p:tgtEl>
                                        <p:attrNameLst>
                                          <p:attrName>r</p:attrName>
                                        </p:attrNameLst>
                                      </p:cBhvr>
                                    </p:animRo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2814"/>
                                        </p:tgtEl>
                                        <p:attrNameLst>
                                          <p:attrName>style.visibility</p:attrName>
                                        </p:attrNameLst>
                                      </p:cBhvr>
                                      <p:to>
                                        <p:strVal val="visible"/>
                                      </p:to>
                                    </p:set>
                                    <p:animEffect filter="fade">
                                      <p:cBhvr>
                                        <p:cTn id="14" dur="1000"/>
                                        <p:tgtEl>
                                          <p:spTgt spid="32814"/>
                                        </p:tgtEl>
                                      </p:cBhvr>
                                    </p:animEffect>
                                    <p:anim calcmode="lin" valueType="num">
                                      <p:cBhvr>
                                        <p:cTn id="15" dur="1000" fill="hold"/>
                                        <p:tgtEl>
                                          <p:spTgt spid="32814"/>
                                        </p:tgtEl>
                                        <p:attrNameLst>
                                          <p:attrName>ppt_x</p:attrName>
                                        </p:attrNameLst>
                                      </p:cBhvr>
                                      <p:tavLst>
                                        <p:tav tm="0">
                                          <p:val>
                                            <p:strVal val="#ppt_x"/>
                                          </p:val>
                                        </p:tav>
                                        <p:tav tm="100000">
                                          <p:val>
                                            <p:strVal val="#ppt_x"/>
                                          </p:val>
                                        </p:tav>
                                      </p:tavLst>
                                    </p:anim>
                                    <p:anim calcmode="lin" valueType="num">
                                      <p:cBhvr>
                                        <p:cTn id="16" dur="1000" fill="hold"/>
                                        <p:tgtEl>
                                          <p:spTgt spid="32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12" grpId="0" bldLvl="0"/>
      <p:bldP spid="32812" grpId="1" bldLvl="0"/>
      <p:bldP spid="3281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79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33826" name="椭圆 2"/>
          <p:cNvSpPr/>
          <p:nvPr/>
        </p:nvSpPr>
        <p:spPr>
          <a:xfrm>
            <a:off x="5304473" y="1012825"/>
            <a:ext cx="3814762" cy="3816350"/>
          </a:xfrm>
          <a:prstGeom prst="ellipse">
            <a:avLst/>
          </a:prstGeom>
          <a:solidFill>
            <a:srgbClr val="F0F0F0"/>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33827" name="矩形 6"/>
          <p:cNvSpPr/>
          <p:nvPr/>
        </p:nvSpPr>
        <p:spPr>
          <a:xfrm>
            <a:off x="1991360" y="1700213"/>
            <a:ext cx="10080625"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828" name="圆角矩形 24"/>
          <p:cNvSpPr/>
          <p:nvPr/>
        </p:nvSpPr>
        <p:spPr>
          <a:xfrm>
            <a:off x="2172335" y="1844675"/>
            <a:ext cx="96837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33829" name="组合 33828"/>
          <p:cNvGrpSpPr/>
          <p:nvPr/>
        </p:nvGrpSpPr>
        <p:grpSpPr>
          <a:xfrm>
            <a:off x="1883410" y="512763"/>
            <a:ext cx="539750" cy="539750"/>
            <a:chOff x="0" y="0"/>
            <a:chExt cx="540000" cy="540000"/>
          </a:xfrm>
        </p:grpSpPr>
        <p:sp>
          <p:nvSpPr>
            <p:cNvPr id="3383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3383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33832" name="TextBox 12"/>
          <p:cNvSpPr/>
          <p:nvPr/>
        </p:nvSpPr>
        <p:spPr>
          <a:xfrm>
            <a:off x="2712085" y="552450"/>
            <a:ext cx="4751388"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中职学生网络成瘾的主要类型</a:t>
            </a:r>
            <a:endParaRPr lang="zh-CN" altLang="en-US" dirty="0">
              <a:ea typeface="宋体" panose="02010600030101010101" pitchFamily="2" charset="-122"/>
            </a:endParaRPr>
          </a:p>
        </p:txBody>
      </p:sp>
      <p:sp>
        <p:nvSpPr>
          <p:cNvPr id="3383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33834" name="组合 33833"/>
          <p:cNvGrpSpPr/>
          <p:nvPr/>
        </p:nvGrpSpPr>
        <p:grpSpPr>
          <a:xfrm>
            <a:off x="1846898" y="6015038"/>
            <a:ext cx="7777162" cy="828675"/>
            <a:chOff x="0" y="0"/>
            <a:chExt cx="7776656" cy="828000"/>
          </a:xfrm>
        </p:grpSpPr>
        <p:sp>
          <p:nvSpPr>
            <p:cNvPr id="33835"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3836"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33838" name="椭圆 16"/>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3839" name="TextBox 17"/>
          <p:cNvSpPr/>
          <p:nvPr/>
        </p:nvSpPr>
        <p:spPr>
          <a:xfrm>
            <a:off x="3791585" y="6203950"/>
            <a:ext cx="5545138" cy="368300"/>
          </a:xfrm>
          <a:prstGeom prst="rect">
            <a:avLst/>
          </a:prstGeom>
          <a:noFill/>
          <a:ln w="9525">
            <a:noFill/>
          </a:ln>
        </p:spPr>
        <p:txBody>
          <a:bodyPr wrap="square" lIns="0">
            <a:spAutoFit/>
          </a:bodyPr>
          <a:p>
            <a:pPr lvl="0">
              <a:lnSpc>
                <a:spcPct val="100000"/>
              </a:lnSpc>
            </a:pP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只要有5项以上的回答为“是”，即说明上网成瘾。</a:t>
            </a:r>
            <a:endParaRPr lang="zh-CN" altLang="en-US" dirty="0">
              <a:ea typeface="宋体" panose="02010600030101010101" pitchFamily="2" charset="-122"/>
            </a:endParaRPr>
          </a:p>
        </p:txBody>
      </p:sp>
      <p:sp>
        <p:nvSpPr>
          <p:cNvPr id="33841" name="Text Box 44"/>
          <p:cNvSpPr/>
          <p:nvPr/>
        </p:nvSpPr>
        <p:spPr>
          <a:xfrm>
            <a:off x="2350770" y="1981835"/>
            <a:ext cx="2954020" cy="3823970"/>
          </a:xfrm>
          <a:prstGeom prst="rect">
            <a:avLst/>
          </a:prstGeom>
          <a:noFill/>
          <a:ln w="9525">
            <a:noFill/>
          </a:ln>
        </p:spPr>
        <p:txBody>
          <a:bodyPr wrap="square">
            <a:spAutoFit/>
          </a:bodyPr>
          <a:p>
            <a:pPr lvl="0">
              <a:lnSpc>
                <a:spcPct val="150000"/>
              </a:lnSpc>
              <a:spcAft>
                <a:spcPts val="1200"/>
              </a:spcAft>
            </a:pPr>
            <a:r>
              <a:rPr lang="zh-CN" altLang="en-US" b="1" dirty="0">
                <a:solidFill>
                  <a:schemeClr val="bg1"/>
                </a:solidFill>
                <a:latin typeface="Calibri" panose="020F0502020204030204" charset="0"/>
                <a:ea typeface="宋体" panose="02010600030101010101" pitchFamily="2" charset="-122"/>
                <a:sym typeface="宋体" panose="02010600030101010101" pitchFamily="2" charset="-122"/>
              </a:rPr>
              <a:t>一、网络成瘾的诊断</a:t>
            </a:r>
            <a:endParaRPr lang="zh-CN" altLang="en-US" b="1" dirty="0">
              <a:solidFill>
                <a:schemeClr val="bg1"/>
              </a:solidFill>
              <a:latin typeface="Calibri" panose="020F0502020204030204" charset="0"/>
              <a:ea typeface="宋体" panose="02010600030101010101" pitchFamily="2" charset="-122"/>
              <a:sym typeface="宋体" panose="02010600030101010101" pitchFamily="2" charset="-122"/>
            </a:endParaRPr>
          </a:p>
          <a:p>
            <a:pPr lvl="1">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1、每个月上网时间超过144小时，即一天4小时以上。</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1">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2、头脑中一直浮现和网络有关的事。</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1">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3、无法抑制上网的冲动。</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1">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4、上网是为逃避现实、戒除焦虑。</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1">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5、不敢和亲人说明上网的时间。</a:t>
            </a:r>
            <a:endParaRPr lang="zh-CN" altLang="en-US" sz="1600" dirty="0">
              <a:ea typeface="宋体" panose="02010600030101010101" pitchFamily="2" charset="-122"/>
            </a:endParaRPr>
          </a:p>
        </p:txBody>
      </p:sp>
      <p:sp>
        <p:nvSpPr>
          <p:cNvPr id="33842" name="Text Box 44"/>
          <p:cNvSpPr/>
          <p:nvPr/>
        </p:nvSpPr>
        <p:spPr>
          <a:xfrm>
            <a:off x="9047798" y="2349500"/>
            <a:ext cx="2808287" cy="2626360"/>
          </a:xfrm>
          <a:prstGeom prst="rect">
            <a:avLst/>
          </a:prstGeom>
          <a:noFill/>
          <a:ln w="9525">
            <a:noFill/>
          </a:ln>
        </p:spPr>
        <p:txBody>
          <a:bodyPr wrap="square">
            <a:spAutoFit/>
          </a:bodyPr>
          <a:p>
            <a:pPr lvl="0">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6、因上网造成课业及人际关系的问题。</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7、上网时间往往比自己预期的时间久。</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8、花许多钱更新网络设备或上网。</a:t>
            </a:r>
            <a:endPar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endParaRPr>
          </a:p>
          <a:p>
            <a:pPr lvl="0">
              <a:lnSpc>
                <a:spcPct val="130000"/>
              </a:lnSpc>
            </a:pPr>
            <a:r>
              <a:rPr lang="zh-CN" altLang="en-US" sz="1600" dirty="0">
                <a:solidFill>
                  <a:schemeClr val="bg1"/>
                </a:solidFill>
                <a:latin typeface="Calibri" panose="020F0502020204030204" charset="0"/>
                <a:ea typeface="宋体" panose="02010600030101010101" pitchFamily="2" charset="-122"/>
                <a:sym typeface="宋体" panose="02010600030101010101" pitchFamily="2" charset="-122"/>
              </a:rPr>
              <a:t>9、花更多时间在网上才能满足。</a:t>
            </a:r>
            <a:endParaRPr lang="en-US" altLang="x-none" sz="1600" dirty="0">
              <a:ea typeface="宋体" panose="02010600030101010101" pitchFamily="2" charset="-122"/>
            </a:endParaRPr>
          </a:p>
        </p:txBody>
      </p:sp>
      <p:sp>
        <p:nvSpPr>
          <p:cNvPr id="33843" name="椭圆 1"/>
          <p:cNvSpPr/>
          <p:nvPr/>
        </p:nvSpPr>
        <p:spPr>
          <a:xfrm>
            <a:off x="5471160" y="1123950"/>
            <a:ext cx="3455988" cy="3457575"/>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798" y="656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学习单元九</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48"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学习单元九</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3829"/>
                                        </p:tgtEl>
                                        <p:attrNameLst>
                                          <p:attrName>style.visibility</p:attrName>
                                        </p:attrNameLst>
                                      </p:cBhvr>
                                      <p:to>
                                        <p:strVal val="visible"/>
                                      </p:to>
                                    </p:set>
                                    <p:anim calcmode="lin" valueType="num">
                                      <p:cBhvr>
                                        <p:cTn id="7" dur="500" fill="hold"/>
                                        <p:tgtEl>
                                          <p:spTgt spid="33829"/>
                                        </p:tgtEl>
                                        <p:attrNameLst>
                                          <p:attrName>ppt_x</p:attrName>
                                        </p:attrNameLst>
                                      </p:cBhvr>
                                      <p:tavLst>
                                        <p:tav tm="0">
                                          <p:val>
                                            <p:strVal val="#ppt_x"/>
                                          </p:val>
                                        </p:tav>
                                        <p:tav tm="100000">
                                          <p:val>
                                            <p:strVal val="#ppt_x"/>
                                          </p:val>
                                        </p:tav>
                                      </p:tavLst>
                                    </p:anim>
                                    <p:anim calcmode="lin" valueType="num">
                                      <p:cBhvr>
                                        <p:cTn id="8" dur="500" fill="hold"/>
                                        <p:tgtEl>
                                          <p:spTgt spid="3382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832"/>
                                        </p:tgtEl>
                                        <p:attrNameLst>
                                          <p:attrName>style.visibility</p:attrName>
                                        </p:attrNameLst>
                                      </p:cBhvr>
                                      <p:to>
                                        <p:strVal val="visible"/>
                                      </p:to>
                                    </p:set>
                                    <p:anim calcmode="lin" valueType="num">
                                      <p:cBhvr>
                                        <p:cTn id="11" dur="500" fill="hold"/>
                                        <p:tgtEl>
                                          <p:spTgt spid="33832"/>
                                        </p:tgtEl>
                                        <p:attrNameLst>
                                          <p:attrName>ppt_x</p:attrName>
                                        </p:attrNameLst>
                                      </p:cBhvr>
                                      <p:tavLst>
                                        <p:tav tm="0">
                                          <p:val>
                                            <p:strVal val="#ppt_x"/>
                                          </p:val>
                                        </p:tav>
                                        <p:tav tm="100000">
                                          <p:val>
                                            <p:strVal val="#ppt_x"/>
                                          </p:val>
                                        </p:tav>
                                      </p:tavLst>
                                    </p:anim>
                                    <p:anim calcmode="lin" valueType="num">
                                      <p:cBhvr>
                                        <p:cTn id="12" dur="500" fill="hold"/>
                                        <p:tgtEl>
                                          <p:spTgt spid="3383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3839"/>
                                        </p:tgtEl>
                                        <p:attrNameLst>
                                          <p:attrName>style.visibility</p:attrName>
                                        </p:attrNameLst>
                                      </p:cBhvr>
                                      <p:to>
                                        <p:strVal val="visible"/>
                                      </p:to>
                                    </p:set>
                                    <p:anim calcmode="lin" valueType="num">
                                      <p:cBhvr>
                                        <p:cTn id="16" dur="500" fill="hold"/>
                                        <p:tgtEl>
                                          <p:spTgt spid="33839"/>
                                        </p:tgtEl>
                                        <p:attrNameLst>
                                          <p:attrName>ppt_x</p:attrName>
                                        </p:attrNameLst>
                                      </p:cBhvr>
                                      <p:tavLst>
                                        <p:tav tm="0">
                                          <p:val>
                                            <p:strVal val="0-#ppt_w/2"/>
                                          </p:val>
                                        </p:tav>
                                        <p:tav tm="100000">
                                          <p:val>
                                            <p:strVal val="#ppt_x"/>
                                          </p:val>
                                        </p:tav>
                                      </p:tavLst>
                                    </p:anim>
                                    <p:anim calcmode="lin" valueType="num">
                                      <p:cBhvr>
                                        <p:cTn id="17" dur="500" fill="hold"/>
                                        <p:tgtEl>
                                          <p:spTgt spid="33839"/>
                                        </p:tgtEl>
                                        <p:attrNameLst>
                                          <p:attrName>ppt_y</p:attrName>
                                        </p:attrNameLst>
                                      </p:cBhvr>
                                      <p:tavLst>
                                        <p:tav tm="0">
                                          <p:val>
                                            <p:strVal val="#ppt_y"/>
                                          </p:val>
                                        </p:tav>
                                        <p:tav tm="100000">
                                          <p:val>
                                            <p:strVal val="#ppt_y"/>
                                          </p:val>
                                        </p:tav>
                                      </p:tavLst>
                                    </p:anim>
                                  </p:childTnLst>
                                </p:cTn>
                              </p:par>
                              <p:par>
                                <p:cTn id="18" presetID="8" presetClass="emph" presetSubtype="0" fill="hold" grpId="1" nodeType="withEffect">
                                  <p:stCondLst>
                                    <p:cond delay="0"/>
                                  </p:stCondLst>
                                  <p:childTnLst>
                                    <p:animRot by="43200000">
                                      <p:cBhvr>
                                        <p:cTn id="19" dur="400" fill="hold"/>
                                        <p:tgtEl>
                                          <p:spTgt spid="33839"/>
                                        </p:tgtEl>
                                        <p:attrNameLst>
                                          <p:attrName>r</p:attrName>
                                        </p:attrNameLst>
                                      </p:cBhvr>
                                    </p:animRo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33841"/>
                                        </p:tgtEl>
                                        <p:attrNameLst>
                                          <p:attrName>style.visibility</p:attrName>
                                        </p:attrNameLst>
                                      </p:cBhvr>
                                      <p:to>
                                        <p:strVal val="visible"/>
                                      </p:to>
                                    </p:set>
                                    <p:animEffect filter="fade">
                                      <p:cBhvr>
                                        <p:cTn id="23" dur="1000"/>
                                        <p:tgtEl>
                                          <p:spTgt spid="33841"/>
                                        </p:tgtEl>
                                      </p:cBhvr>
                                    </p:animEffect>
                                    <p:anim calcmode="lin" valueType="num">
                                      <p:cBhvr>
                                        <p:cTn id="24" dur="1000" fill="hold"/>
                                        <p:tgtEl>
                                          <p:spTgt spid="33841"/>
                                        </p:tgtEl>
                                        <p:attrNameLst>
                                          <p:attrName>ppt_x</p:attrName>
                                        </p:attrNameLst>
                                      </p:cBhvr>
                                      <p:tavLst>
                                        <p:tav tm="0">
                                          <p:val>
                                            <p:strVal val="#ppt_x"/>
                                          </p:val>
                                        </p:tav>
                                        <p:tav tm="100000">
                                          <p:val>
                                            <p:strVal val="#ppt_x"/>
                                          </p:val>
                                        </p:tav>
                                      </p:tavLst>
                                    </p:anim>
                                    <p:anim calcmode="lin" valueType="num">
                                      <p:cBhvr>
                                        <p:cTn id="25" dur="1000" fill="hold"/>
                                        <p:tgtEl>
                                          <p:spTgt spid="3384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3842"/>
                                        </p:tgtEl>
                                        <p:attrNameLst>
                                          <p:attrName>style.visibility</p:attrName>
                                        </p:attrNameLst>
                                      </p:cBhvr>
                                      <p:to>
                                        <p:strVal val="visible"/>
                                      </p:to>
                                    </p:set>
                                    <p:animEffect filter="fade">
                                      <p:cBhvr>
                                        <p:cTn id="28" dur="1000"/>
                                        <p:tgtEl>
                                          <p:spTgt spid="33842"/>
                                        </p:tgtEl>
                                      </p:cBhvr>
                                    </p:animEffect>
                                    <p:anim calcmode="lin" valueType="num">
                                      <p:cBhvr>
                                        <p:cTn id="29" dur="1000" fill="hold"/>
                                        <p:tgtEl>
                                          <p:spTgt spid="33842"/>
                                        </p:tgtEl>
                                        <p:attrNameLst>
                                          <p:attrName>ppt_x</p:attrName>
                                        </p:attrNameLst>
                                      </p:cBhvr>
                                      <p:tavLst>
                                        <p:tav tm="0">
                                          <p:val>
                                            <p:strVal val="#ppt_x"/>
                                          </p:val>
                                        </p:tav>
                                        <p:tav tm="100000">
                                          <p:val>
                                            <p:strVal val="#ppt_x"/>
                                          </p:val>
                                        </p:tav>
                                      </p:tavLst>
                                    </p:anim>
                                    <p:anim calcmode="lin" valueType="num">
                                      <p:cBhvr>
                                        <p:cTn id="30" dur="1000" fill="hold"/>
                                        <p:tgtEl>
                                          <p:spTgt spid="338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2" grpId="0" bldLvl="0"/>
      <p:bldP spid="33839" grpId="0" bldLvl="0"/>
      <p:bldP spid="33839" grpId="1" bldLvl="0"/>
      <p:bldP spid="33841" grpId="0" bldLvl="0"/>
      <p:bldP spid="33842"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1*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EMPLATE_THUMBS_INDEX" val="1、4、8、13、18、23、24、25"/>
  <p:tag name="KSO_WM_TEMPLATE_CATEGORY" val="custom"/>
  <p:tag name="KSO_WM_TEMPLATE_INDEX" val="160172"/>
  <p:tag name="KSO_WM_TAG_VERSION" val="1.0"/>
  <p:tag name="KSO_WM_SLIDE_ID" val="custom160172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4457</Words>
  <Application>WPS 演示</Application>
  <PresentationFormat>宽屏</PresentationFormat>
  <Paragraphs>716</Paragraphs>
  <Slides>23</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Calibri Light</vt:lpstr>
      <vt:lpstr>Calibri</vt:lpstr>
      <vt:lpstr>微软雅黑</vt:lpstr>
      <vt:lpstr>Bradley Hand ITC</vt:lpstr>
      <vt:lpstr>楷体_GB2312</vt:lpstr>
      <vt:lpstr>華康圓體 Std W3</vt:lpstr>
      <vt:lpstr>Arial Unicode MS</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1</cp:revision>
  <dcterms:created xsi:type="dcterms:W3CDTF">2016-08-25T05:22:45Z</dcterms:created>
  <dcterms:modified xsi:type="dcterms:W3CDTF">2016-08-25T05:23:58Z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